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119"/>
  </p:notesMasterIdLst>
  <p:handoutMasterIdLst>
    <p:handoutMasterId r:id="rId120"/>
  </p:handoutMasterIdLst>
  <p:sldIdLst>
    <p:sldId id="380" r:id="rId2"/>
    <p:sldId id="259" r:id="rId3"/>
    <p:sldId id="260" r:id="rId4"/>
    <p:sldId id="261" r:id="rId5"/>
    <p:sldId id="262" r:id="rId6"/>
    <p:sldId id="276" r:id="rId7"/>
    <p:sldId id="281" r:id="rId8"/>
    <p:sldId id="282" r:id="rId9"/>
    <p:sldId id="440" r:id="rId10"/>
    <p:sldId id="441" r:id="rId11"/>
    <p:sldId id="283" r:id="rId12"/>
    <p:sldId id="284" r:id="rId13"/>
    <p:sldId id="286" r:id="rId14"/>
    <p:sldId id="405" r:id="rId15"/>
    <p:sldId id="477" r:id="rId16"/>
    <p:sldId id="288" r:id="rId17"/>
    <p:sldId id="463" r:id="rId18"/>
    <p:sldId id="291" r:id="rId19"/>
    <p:sldId id="435" r:id="rId20"/>
    <p:sldId id="436" r:id="rId21"/>
    <p:sldId id="439" r:id="rId22"/>
    <p:sldId id="473" r:id="rId23"/>
    <p:sldId id="293" r:id="rId24"/>
    <p:sldId id="298" r:id="rId25"/>
    <p:sldId id="301" r:id="rId26"/>
    <p:sldId id="313" r:id="rId27"/>
    <p:sldId id="316" r:id="rId28"/>
    <p:sldId id="416" r:id="rId29"/>
    <p:sldId id="317" r:id="rId30"/>
    <p:sldId id="318" r:id="rId31"/>
    <p:sldId id="320" r:id="rId32"/>
    <p:sldId id="449" r:id="rId33"/>
    <p:sldId id="450" r:id="rId34"/>
    <p:sldId id="452" r:id="rId35"/>
    <p:sldId id="451" r:id="rId36"/>
    <p:sldId id="321" r:id="rId37"/>
    <p:sldId id="322" r:id="rId38"/>
    <p:sldId id="461" r:id="rId39"/>
    <p:sldId id="462" r:id="rId40"/>
    <p:sldId id="325" r:id="rId41"/>
    <p:sldId id="453" r:id="rId42"/>
    <p:sldId id="454" r:id="rId43"/>
    <p:sldId id="456" r:id="rId44"/>
    <p:sldId id="457" r:id="rId45"/>
    <p:sldId id="455" r:id="rId46"/>
    <p:sldId id="458" r:id="rId47"/>
    <p:sldId id="345" r:id="rId48"/>
    <p:sldId id="417" r:id="rId49"/>
    <p:sldId id="331" r:id="rId50"/>
    <p:sldId id="332" r:id="rId51"/>
    <p:sldId id="333" r:id="rId52"/>
    <p:sldId id="310" r:id="rId53"/>
    <p:sldId id="475" r:id="rId54"/>
    <p:sldId id="476" r:id="rId55"/>
    <p:sldId id="355" r:id="rId56"/>
    <p:sldId id="338" r:id="rId57"/>
    <p:sldId id="339" r:id="rId58"/>
    <p:sldId id="340" r:id="rId59"/>
    <p:sldId id="464" r:id="rId60"/>
    <p:sldId id="465" r:id="rId61"/>
    <p:sldId id="466" r:id="rId62"/>
    <p:sldId id="467" r:id="rId63"/>
    <p:sldId id="468" r:id="rId64"/>
    <p:sldId id="469" r:id="rId65"/>
    <p:sldId id="470" r:id="rId66"/>
    <p:sldId id="471" r:id="rId67"/>
    <p:sldId id="472" r:id="rId68"/>
    <p:sldId id="474" r:id="rId69"/>
    <p:sldId id="360" r:id="rId70"/>
    <p:sldId id="361" r:id="rId71"/>
    <p:sldId id="294" r:id="rId72"/>
    <p:sldId id="296" r:id="rId73"/>
    <p:sldId id="278" r:id="rId74"/>
    <p:sldId id="258" r:id="rId75"/>
    <p:sldId id="431" r:id="rId76"/>
    <p:sldId id="367" r:id="rId77"/>
    <p:sldId id="371" r:id="rId78"/>
    <p:sldId id="372" r:id="rId79"/>
    <p:sldId id="393" r:id="rId80"/>
    <p:sldId id="395" r:id="rId81"/>
    <p:sldId id="442" r:id="rId82"/>
    <p:sldId id="443" r:id="rId83"/>
    <p:sldId id="444" r:id="rId84"/>
    <p:sldId id="445" r:id="rId85"/>
    <p:sldId id="446" r:id="rId86"/>
    <p:sldId id="447" r:id="rId87"/>
    <p:sldId id="448" r:id="rId88"/>
    <p:sldId id="478" r:id="rId89"/>
    <p:sldId id="396" r:id="rId90"/>
    <p:sldId id="397" r:id="rId91"/>
    <p:sldId id="399" r:id="rId92"/>
    <p:sldId id="400" r:id="rId93"/>
    <p:sldId id="401" r:id="rId94"/>
    <p:sldId id="402" r:id="rId95"/>
    <p:sldId id="420" r:id="rId96"/>
    <p:sldId id="403" r:id="rId97"/>
    <p:sldId id="407" r:id="rId98"/>
    <p:sldId id="408" r:id="rId99"/>
    <p:sldId id="429" r:id="rId100"/>
    <p:sldId id="410" r:id="rId101"/>
    <p:sldId id="421" r:id="rId102"/>
    <p:sldId id="422" r:id="rId103"/>
    <p:sldId id="423" r:id="rId104"/>
    <p:sldId id="424" r:id="rId105"/>
    <p:sldId id="425" r:id="rId106"/>
    <p:sldId id="428" r:id="rId107"/>
    <p:sldId id="412" r:id="rId108"/>
    <p:sldId id="413" r:id="rId109"/>
    <p:sldId id="387" r:id="rId110"/>
    <p:sldId id="374" r:id="rId111"/>
    <p:sldId id="381" r:id="rId112"/>
    <p:sldId id="375" r:id="rId113"/>
    <p:sldId id="376" r:id="rId114"/>
    <p:sldId id="377" r:id="rId115"/>
    <p:sldId id="378" r:id="rId116"/>
    <p:sldId id="379" r:id="rId117"/>
    <p:sldId id="388" r:id="rId118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01A8BBA4-D521-434E-B4BB-BA55A9776A2B}">
          <p14:sldIdLst>
            <p14:sldId id="380"/>
            <p14:sldId id="259"/>
            <p14:sldId id="260"/>
            <p14:sldId id="261"/>
            <p14:sldId id="262"/>
            <p14:sldId id="276"/>
            <p14:sldId id="281"/>
            <p14:sldId id="282"/>
            <p14:sldId id="440"/>
            <p14:sldId id="441"/>
            <p14:sldId id="283"/>
            <p14:sldId id="284"/>
            <p14:sldId id="286"/>
            <p14:sldId id="405"/>
            <p14:sldId id="477"/>
            <p14:sldId id="288"/>
            <p14:sldId id="463"/>
            <p14:sldId id="291"/>
            <p14:sldId id="435"/>
            <p14:sldId id="436"/>
            <p14:sldId id="439"/>
            <p14:sldId id="473"/>
            <p14:sldId id="293"/>
            <p14:sldId id="298"/>
            <p14:sldId id="301"/>
            <p14:sldId id="313"/>
            <p14:sldId id="316"/>
            <p14:sldId id="416"/>
            <p14:sldId id="317"/>
            <p14:sldId id="318"/>
            <p14:sldId id="320"/>
            <p14:sldId id="449"/>
            <p14:sldId id="450"/>
            <p14:sldId id="452"/>
            <p14:sldId id="451"/>
            <p14:sldId id="321"/>
            <p14:sldId id="322"/>
            <p14:sldId id="461"/>
            <p14:sldId id="462"/>
            <p14:sldId id="325"/>
            <p14:sldId id="453"/>
            <p14:sldId id="454"/>
            <p14:sldId id="456"/>
            <p14:sldId id="457"/>
            <p14:sldId id="455"/>
            <p14:sldId id="458"/>
            <p14:sldId id="345"/>
            <p14:sldId id="417"/>
            <p14:sldId id="331"/>
            <p14:sldId id="332"/>
            <p14:sldId id="333"/>
            <p14:sldId id="310"/>
            <p14:sldId id="475"/>
            <p14:sldId id="476"/>
            <p14:sldId id="355"/>
            <p14:sldId id="338"/>
            <p14:sldId id="339"/>
            <p14:sldId id="340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4"/>
            <p14:sldId id="360"/>
            <p14:sldId id="361"/>
            <p14:sldId id="294"/>
            <p14:sldId id="296"/>
            <p14:sldId id="278"/>
            <p14:sldId id="258"/>
            <p14:sldId id="431"/>
            <p14:sldId id="367"/>
            <p14:sldId id="371"/>
            <p14:sldId id="372"/>
            <p14:sldId id="393"/>
            <p14:sldId id="395"/>
            <p14:sldId id="442"/>
            <p14:sldId id="443"/>
            <p14:sldId id="444"/>
            <p14:sldId id="445"/>
            <p14:sldId id="446"/>
            <p14:sldId id="447"/>
            <p14:sldId id="448"/>
            <p14:sldId id="478"/>
            <p14:sldId id="396"/>
            <p14:sldId id="397"/>
            <p14:sldId id="399"/>
            <p14:sldId id="400"/>
            <p14:sldId id="401"/>
            <p14:sldId id="402"/>
            <p14:sldId id="420"/>
            <p14:sldId id="403"/>
            <p14:sldId id="407"/>
            <p14:sldId id="408"/>
            <p14:sldId id="429"/>
            <p14:sldId id="410"/>
            <p14:sldId id="421"/>
            <p14:sldId id="422"/>
            <p14:sldId id="423"/>
            <p14:sldId id="424"/>
            <p14:sldId id="425"/>
            <p14:sldId id="428"/>
            <p14:sldId id="412"/>
            <p14:sldId id="413"/>
            <p14:sldId id="387"/>
            <p14:sldId id="374"/>
            <p14:sldId id="381"/>
            <p14:sldId id="375"/>
            <p14:sldId id="376"/>
            <p14:sldId id="377"/>
            <p14:sldId id="378"/>
            <p14:sldId id="379"/>
            <p14:sldId id="3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9" autoAdjust="0"/>
    <p:restoredTop sz="94763" autoAdjust="0"/>
  </p:normalViewPr>
  <p:slideViewPr>
    <p:cSldViewPr>
      <p:cViewPr>
        <p:scale>
          <a:sx n="60" d="100"/>
          <a:sy n="60" d="100"/>
        </p:scale>
        <p:origin x="-66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 smtClean="0"/>
              <a:t>MATEMATİK II (LİMİT)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14756-01CB-46C6-8E82-CDF32CC0A720}" type="datetimeFigureOut">
              <a:rPr lang="tr-TR" smtClean="0"/>
              <a:t>05.03.2014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9D144-1FD7-4D3D-93E4-E752E97779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178534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 smtClean="0"/>
              <a:t>MATEMATİK II (LİMİT)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6D9C2-BA9C-4ABC-9197-6F697921B829}" type="datetimeFigureOut">
              <a:rPr lang="tr-TR" smtClean="0"/>
              <a:t>05.03.2014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10048-BF69-4353-AE00-AC776CB0F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288157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Üstbilgi Yer Tutucusu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 smtClean="0"/>
              <a:t>MATEMATİK II (LİMİT)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3930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MATEMATİK II (LİMİT)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9547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Üstbilgi Yer Tutucusu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 smtClean="0"/>
              <a:t>MATEMATİK II (LİMİT)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4024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MATEMATİK II (LİMİT)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22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2B46-22C5-4904-ADB3-5F70C079E8EE}" type="datetime1">
              <a:rPr lang="tr-TR" smtClean="0"/>
              <a:t>05.03.2014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90711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2B46-22C5-4904-ADB3-5F70C079E8EE}" type="datetime1">
              <a:rPr lang="tr-TR" smtClean="0"/>
              <a:t>05.03.2014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56180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2B46-22C5-4904-ADB3-5F70C079E8EE}" type="datetime1">
              <a:rPr lang="tr-TR" smtClean="0"/>
              <a:t>05.03.2014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76359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2B46-22C5-4904-ADB3-5F70C079E8EE}" type="datetime1">
              <a:rPr lang="tr-TR" smtClean="0"/>
              <a:t>05.03.2014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26781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2B46-22C5-4904-ADB3-5F70C079E8EE}" type="datetime1">
              <a:rPr lang="tr-TR" smtClean="0"/>
              <a:t>05.03.2014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3775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2B46-22C5-4904-ADB3-5F70C079E8EE}" type="datetime1">
              <a:rPr lang="tr-TR" smtClean="0"/>
              <a:t>05.03.2014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078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2B46-22C5-4904-ADB3-5F70C079E8EE}" type="datetime1">
              <a:rPr lang="tr-TR" smtClean="0"/>
              <a:t>05.03.2014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6058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2B46-22C5-4904-ADB3-5F70C079E8EE}" type="datetime1">
              <a:rPr lang="tr-TR" smtClean="0"/>
              <a:t>05.03.2014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52253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2B46-22C5-4904-ADB3-5F70C079E8EE}" type="datetime1">
              <a:rPr lang="tr-TR" smtClean="0"/>
              <a:t>05.03.2014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48813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2B46-22C5-4904-ADB3-5F70C079E8EE}" type="datetime1">
              <a:rPr lang="tr-TR" smtClean="0"/>
              <a:t>05.03.2014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4366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2B46-22C5-4904-ADB3-5F70C079E8EE}" type="datetime1">
              <a:rPr lang="tr-TR" smtClean="0"/>
              <a:t>05.03.2014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00098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A2B46-22C5-4904-ADB3-5F70C079E8EE}" type="datetime1">
              <a:rPr lang="tr-TR" smtClean="0"/>
              <a:t>05.03.2014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6565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619672" y="1556792"/>
            <a:ext cx="5572359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sz="19900" i="1" dirty="0">
                <a:latin typeface="Times New Roman" pitchFamily="18" charset="0"/>
                <a:cs typeface="Times New Roman" pitchFamily="18" charset="0"/>
              </a:rPr>
              <a:t>Limit</a:t>
            </a:r>
          </a:p>
        </p:txBody>
      </p:sp>
    </p:spTree>
    <p:extLst>
      <p:ext uri="{BB962C8B-B14F-4D97-AF65-F5344CB8AC3E}">
        <p14:creationId xmlns:p14="http://schemas.microsoft.com/office/powerpoint/2010/main" val="17763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611559" y="570233"/>
                <a:ext cx="3404715" cy="452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/>
                        </a:rPr>
                        <m:t>𝑚𝑥</m:t>
                      </m:r>
                      <m:r>
                        <a:rPr lang="tr-TR" sz="3200" b="0" i="1" smtClean="0">
                          <a:latin typeface="Cambria Math"/>
                        </a:rPr>
                        <m:t>−6=4</m:t>
                      </m:r>
                    </m:oMath>
                  </m:oMathPara>
                </a14:m>
                <a:endParaRPr lang="tr-TR" sz="32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/>
                        </a:rPr>
                        <m:t>𝑚</m:t>
                      </m:r>
                      <m:r>
                        <a:rPr lang="tr-TR" sz="3200" b="0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tr-TR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32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tr-TR" sz="3200" b="0" i="1" smtClean="0">
                          <a:latin typeface="Cambria Math"/>
                        </a:rPr>
                        <m:t>−6=4</m:t>
                      </m:r>
                    </m:oMath>
                  </m:oMathPara>
                </a14:m>
                <a:endParaRPr lang="tr-TR" sz="32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/>
                        </a:rPr>
                        <m:t>−2</m:t>
                      </m:r>
                      <m:r>
                        <a:rPr lang="tr-TR" sz="3200" b="0" i="1" smtClean="0">
                          <a:latin typeface="Cambria Math"/>
                        </a:rPr>
                        <m:t>𝑚</m:t>
                      </m:r>
                      <m:r>
                        <a:rPr lang="tr-TR" sz="3200" b="0" i="1" smtClean="0">
                          <a:latin typeface="Cambria Math"/>
                        </a:rPr>
                        <m:t>=4+6</m:t>
                      </m:r>
                    </m:oMath>
                  </m:oMathPara>
                </a14:m>
                <a:endParaRPr lang="tr-TR" sz="32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/>
                        </a:rPr>
                        <m:t>−2</m:t>
                      </m:r>
                      <m:r>
                        <a:rPr lang="tr-TR" sz="3200" b="0" i="1" smtClean="0">
                          <a:latin typeface="Cambria Math"/>
                        </a:rPr>
                        <m:t>𝑚</m:t>
                      </m:r>
                      <m:r>
                        <a:rPr lang="tr-TR" sz="3200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tr-TR" sz="32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/>
                        </a:rPr>
                        <m:t>𝑚</m:t>
                      </m:r>
                      <m:r>
                        <a:rPr lang="tr-TR" sz="3200" b="0" i="1" smtClean="0">
                          <a:latin typeface="Cambria Math"/>
                        </a:rPr>
                        <m:t>=−5</m:t>
                      </m:r>
                    </m:oMath>
                  </m:oMathPara>
                </a14:m>
                <a:endParaRPr lang="tr-TR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" y="570233"/>
                <a:ext cx="3404715" cy="45243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4484576" y="591556"/>
                <a:ext cx="3308534" cy="403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/>
                        </a:rPr>
                        <m:t>3</m:t>
                      </m:r>
                      <m:r>
                        <a:rPr lang="tr-TR" sz="3200" b="0" i="1" smtClean="0">
                          <a:latin typeface="Cambria Math"/>
                        </a:rPr>
                        <m:t>𝑥</m:t>
                      </m:r>
                      <m:r>
                        <a:rPr lang="tr-TR" sz="3200" b="0" i="1" smtClean="0">
                          <a:latin typeface="Cambria Math"/>
                        </a:rPr>
                        <m:t>−</m:t>
                      </m:r>
                      <m:r>
                        <a:rPr lang="tr-TR" sz="3200" b="0" i="1" smtClean="0">
                          <a:latin typeface="Cambria Math"/>
                        </a:rPr>
                        <m:t>𝑛</m:t>
                      </m:r>
                      <m:r>
                        <a:rPr lang="tr-TR" sz="32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tr-TR" sz="3200" b="0" dirty="0" smtClean="0"/>
              </a:p>
              <a:p>
                <a:endParaRPr lang="tr-TR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/>
                        </a:rPr>
                        <m:t>3</m:t>
                      </m:r>
                      <m:r>
                        <a:rPr lang="tr-TR" sz="32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tr-TR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3200" i="1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tr-TR" sz="3200" i="1">
                          <a:latin typeface="Cambria Math"/>
                        </a:rPr>
                        <m:t>−</m:t>
                      </m:r>
                      <m:r>
                        <a:rPr lang="tr-TR" sz="3200" b="0" i="1" smtClean="0">
                          <a:latin typeface="Cambria Math"/>
                        </a:rPr>
                        <m:t>𝑛</m:t>
                      </m:r>
                      <m:r>
                        <a:rPr lang="tr-TR" sz="3200" i="1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tr-TR" sz="3200" dirty="0"/>
              </a:p>
              <a:p>
                <a:endParaRPr lang="tr-TR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>
                          <a:latin typeface="Cambria Math"/>
                        </a:rPr>
                        <m:t>−</m:t>
                      </m:r>
                      <m:r>
                        <a:rPr lang="tr-TR" sz="3200" b="0" i="1" smtClean="0">
                          <a:latin typeface="Cambria Math"/>
                        </a:rPr>
                        <m:t>6−4</m:t>
                      </m:r>
                      <m:r>
                        <a:rPr lang="tr-TR" sz="3200" i="1">
                          <a:latin typeface="Cambria Math"/>
                        </a:rPr>
                        <m:t>=</m:t>
                      </m:r>
                      <m:r>
                        <a:rPr lang="tr-TR" sz="32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tr-TR" sz="3200" dirty="0"/>
              </a:p>
              <a:p>
                <a:endParaRPr lang="tr-TR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>
                          <a:latin typeface="Cambria Math"/>
                        </a:rPr>
                        <m:t>−</m:t>
                      </m:r>
                      <m:r>
                        <a:rPr lang="tr-TR" sz="3200" b="0" i="1" smtClean="0">
                          <a:latin typeface="Cambria Math"/>
                        </a:rPr>
                        <m:t>10</m:t>
                      </m:r>
                      <m:r>
                        <a:rPr lang="tr-TR" sz="3200" i="1">
                          <a:latin typeface="Cambria Math"/>
                        </a:rPr>
                        <m:t>=</m:t>
                      </m:r>
                      <m:r>
                        <a:rPr lang="tr-TR" sz="32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tr-TR" sz="3200" dirty="0"/>
              </a:p>
              <a:p>
                <a:endParaRPr lang="tr-TR" sz="3200" dirty="0"/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576" y="591556"/>
                <a:ext cx="3308534" cy="40318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1403648" y="5512876"/>
                <a:ext cx="56552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/>
                        </a:rPr>
                        <m:t>𝑚</m:t>
                      </m:r>
                      <m:r>
                        <a:rPr lang="tr-TR" sz="3200" b="0" i="1" smtClean="0">
                          <a:latin typeface="Cambria Math"/>
                        </a:rPr>
                        <m:t>+</m:t>
                      </m:r>
                      <m:r>
                        <a:rPr lang="tr-TR" sz="3200" b="0" i="1" smtClean="0">
                          <a:latin typeface="Cambria Math"/>
                        </a:rPr>
                        <m:t>𝑛</m:t>
                      </m:r>
                      <m:r>
                        <a:rPr lang="tr-TR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tr-TR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3200" b="0" i="1" smtClean="0">
                              <a:latin typeface="Cambria Math"/>
                            </a:rPr>
                            <m:t>−5</m:t>
                          </m:r>
                        </m:e>
                      </m:d>
                      <m:r>
                        <a:rPr lang="tr-TR" sz="32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tr-TR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3200" b="0" i="1" smtClean="0">
                              <a:latin typeface="Cambria Math"/>
                            </a:rPr>
                            <m:t>−10</m:t>
                          </m:r>
                        </m:e>
                      </m:d>
                      <m:r>
                        <a:rPr lang="tr-TR" sz="3200" b="0" i="1" smtClean="0">
                          <a:latin typeface="Cambria Math"/>
                        </a:rPr>
                        <m:t>=−15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512876"/>
                <a:ext cx="565520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26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100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827584" y="764704"/>
                <a:ext cx="6984776" cy="249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  <a:endParaRPr lang="tr-TR" sz="4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(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+3)</m:t>
                                  </m:r>
                                </m:e>
                                <m:sup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−9 </m:t>
                              </m:r>
                            </m:num>
                            <m:den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64704"/>
                <a:ext cx="6984776" cy="2497094"/>
              </a:xfrm>
              <a:prstGeom prst="rect">
                <a:avLst/>
              </a:prstGeom>
              <a:blipFill rotWithShape="1">
                <a:blip r:embed="rId2"/>
                <a:stretch>
                  <a:fillRect l="-3141" t="-3902" b="-95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17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101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692696"/>
                <a:ext cx="7344816" cy="254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  <a:endParaRPr lang="tr-TR" sz="4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+8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+16 </m:t>
                              </m:r>
                            </m:num>
                            <m:den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+8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692696"/>
                <a:ext cx="7344816" cy="2544864"/>
              </a:xfrm>
              <a:prstGeom prst="rect">
                <a:avLst/>
              </a:prstGeom>
              <a:blipFill rotWithShape="1">
                <a:blip r:embed="rId2"/>
                <a:stretch>
                  <a:fillRect l="-2988" t="-3837" b="-79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102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692696"/>
                <a:ext cx="7344816" cy="259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  <a:endParaRPr lang="tr-TR" sz="4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 (</m:t>
                              </m:r>
                              <m:sSup>
                                <m:sSupPr>
                                  <m:ctrlP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−1).(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+2)</m:t>
                              </m:r>
                            </m:num>
                            <m:den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692696"/>
                <a:ext cx="7344816" cy="2593018"/>
              </a:xfrm>
              <a:prstGeom prst="rect">
                <a:avLst/>
              </a:prstGeom>
              <a:blipFill rotWithShape="1">
                <a:blip r:embed="rId2"/>
                <a:stretch>
                  <a:fillRect l="-2988" t="-3765" b="-61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98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103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764704"/>
                <a:ext cx="6912768" cy="2260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  <a:endParaRPr lang="tr-TR" sz="4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+5 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64704"/>
                <a:ext cx="6912768" cy="2260747"/>
              </a:xfrm>
              <a:prstGeom prst="rect">
                <a:avLst/>
              </a:prstGeom>
              <a:blipFill rotWithShape="1">
                <a:blip r:embed="rId2"/>
                <a:stretch>
                  <a:fillRect l="-3175" t="-4313" b="-91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08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104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692696"/>
                <a:ext cx="7344816" cy="254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  <a:endParaRPr lang="tr-TR" sz="4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</m:t>
                              </m:r>
                              <m:r>
                                <a:rPr lang="tr-TR" sz="4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−3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−4 </m:t>
                              </m:r>
                            </m:num>
                            <m:den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692696"/>
                <a:ext cx="7344816" cy="2544864"/>
              </a:xfrm>
              <a:prstGeom prst="rect">
                <a:avLst/>
              </a:prstGeom>
              <a:blipFill rotWithShape="1">
                <a:blip r:embed="rId2"/>
                <a:stretch>
                  <a:fillRect l="-2988" t="-3837" b="-815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38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105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692696"/>
                <a:ext cx="7344816" cy="254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  <a:endParaRPr lang="tr-TR" sz="4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692696"/>
                <a:ext cx="7344816" cy="2544864"/>
              </a:xfrm>
              <a:prstGeom prst="rect">
                <a:avLst/>
              </a:prstGeom>
              <a:blipFill rotWithShape="1">
                <a:blip r:embed="rId2"/>
                <a:stretch>
                  <a:fillRect l="-2988" t="-3837" b="-815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4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836712"/>
                <a:ext cx="7128792" cy="2644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  <a:endParaRPr lang="tr-TR" sz="4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40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 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 1−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 </m:t>
                                  </m:r>
                                </m:den>
                              </m:f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 1−</m:t>
                                  </m:r>
                                  <m:sSup>
                                    <m:sSupPr>
                                      <m:ctrlPr>
                                        <a:rPr lang="tr-TR" sz="4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4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4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836712"/>
                <a:ext cx="7128792" cy="2644955"/>
              </a:xfrm>
              <a:prstGeom prst="rect">
                <a:avLst/>
              </a:prstGeom>
              <a:blipFill rotWithShape="1">
                <a:blip r:embed="rId2"/>
                <a:stretch>
                  <a:fillRect l="-3080" t="-3687" b="-89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3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107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99592" y="908720"/>
                <a:ext cx="6768752" cy="2449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  <a:endParaRPr lang="tr-TR" sz="4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(7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 1 </m:t>
                                  </m:r>
                                </m:num>
                                <m:den>
                                  <m: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 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 </m:t>
                                  </m:r>
                                </m:den>
                              </m:f>
                            </m:sup>
                          </m:sSup>
                          <m:r>
                            <a:rPr lang="tr-TR" sz="4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tr-TR" sz="4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+2)</m:t>
                          </m:r>
                        </m:e>
                      </m:func>
                      <m:r>
                        <a:rPr lang="tr-TR" sz="4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908720"/>
                <a:ext cx="6768752" cy="2449453"/>
              </a:xfrm>
              <a:prstGeom prst="rect">
                <a:avLst/>
              </a:prstGeom>
              <a:blipFill rotWithShape="1">
                <a:blip r:embed="rId2"/>
                <a:stretch>
                  <a:fillRect l="-3243" t="-3980" b="-62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46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108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836712"/>
                <a:ext cx="7128792" cy="2711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  <a:endParaRPr lang="tr-TR" sz="4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2.</m:t>
                                  </m:r>
                                  <m:sSup>
                                    <m:sSupPr>
                                      <m:ctrlPr>
                                        <a:rPr lang="tr-TR" sz="4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4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tr-TR" sz="4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 1−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𝑐𝑜𝑠𝑥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836712"/>
                <a:ext cx="7128792" cy="2711896"/>
              </a:xfrm>
              <a:prstGeom prst="rect">
                <a:avLst/>
              </a:prstGeom>
              <a:blipFill rotWithShape="1">
                <a:blip r:embed="rId2"/>
                <a:stretch>
                  <a:fillRect l="-3080" t="-3596" b="-67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61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3384375"/>
          </a:xfrm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</a:rPr>
              <a:t>AÇIK ÖĞRETİM SINAVLARINDA </a:t>
            </a:r>
            <a:br>
              <a:rPr lang="tr-TR" sz="6000" b="1" dirty="0" smtClean="0">
                <a:solidFill>
                  <a:srgbClr val="FF0000"/>
                </a:solidFill>
              </a:rPr>
            </a:br>
            <a:r>
              <a:rPr lang="tr-TR" sz="6000" b="1" dirty="0" smtClean="0">
                <a:solidFill>
                  <a:srgbClr val="FF0000"/>
                </a:solidFill>
              </a:rPr>
              <a:t>ÇIKMIŞ </a:t>
            </a:r>
            <a:br>
              <a:rPr lang="tr-TR" sz="6000" b="1" dirty="0" smtClean="0">
                <a:solidFill>
                  <a:srgbClr val="FF0000"/>
                </a:solidFill>
              </a:rPr>
            </a:br>
            <a:r>
              <a:rPr lang="tr-TR" sz="6000" b="1" dirty="0" smtClean="0">
                <a:solidFill>
                  <a:srgbClr val="FF0000"/>
                </a:solidFill>
              </a:rPr>
              <a:t>LİMİT SORULARI</a:t>
            </a:r>
            <a:endParaRPr lang="tr-TR" sz="6000" b="1" dirty="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52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o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9950502"/>
                  </p:ext>
                </p:extLst>
              </p:nvPr>
            </p:nvGraphicFramePr>
            <p:xfrm>
              <a:off x="971600" y="764704"/>
              <a:ext cx="7488832" cy="486381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19987"/>
                    <a:gridCol w="6668845"/>
                  </a:tblGrid>
                  <a:tr h="1020415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3600" b="1" i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Limitin Özellikleri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tr-TR" dirty="0"/>
                        </a:p>
                      </a:txBody>
                      <a:tcPr/>
                    </a:tc>
                  </a:tr>
                  <a:tr h="1180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36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1)</a:t>
                          </a:r>
                          <a:endParaRPr lang="tr-TR" sz="36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280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280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280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28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tr-TR" sz="28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lang="tr-TR" sz="2800" b="0" i="1" smtClean="0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800" b="0" i="1" smtClean="0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z="2800" b="0" i="1" smtClean="0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  <m:t>𝑜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tr-TR" sz="280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8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tr-TR" sz="28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tr-TR" sz="28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tr-TR" sz="28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±</m:t>
                                        </m:r>
                                        <m:r>
                                          <a:rPr lang="tr-TR" sz="28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tr-TR" sz="28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tr-TR" sz="28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tr-TR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=</m:t>
                                    </m:r>
                                    <m:func>
                                      <m:funcPr>
                                        <m:ctrlPr>
                                          <a:rPr lang="tr-TR" sz="2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funcPr>
                                      <m:fName>
                                        <m:limLow>
                                          <m:limLowPr>
                                            <m:ctrlPr>
                                              <a:rPr lang="tr-TR" sz="2800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a:rPr lang="tr-TR" sz="2800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𝑙𝑖𝑚</m:t>
                                            </m:r>
                                          </m:e>
                                          <m:lim>
                                            <m:r>
                                              <a:rPr lang="tr-TR" sz="2800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tr-TR" sz="2800" i="1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  <m:t>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tr-TR" sz="2800" i="1">
                                                    <a:latin typeface="Cambria Math"/>
                                                    <a:ea typeface="Cambria Math"/>
                                                    <a:cs typeface="Times New Roman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sz="2800" i="1">
                                                    <a:latin typeface="Cambria Math"/>
                                                    <a:ea typeface="Cambria Math"/>
                                                    <a:cs typeface="Times New Roman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sz="2800" i="1">
                                                    <a:latin typeface="Cambria Math"/>
                                                    <a:ea typeface="Cambria Math"/>
                                                    <a:cs typeface="Times New Roman" pitchFamily="18" charset="0"/>
                                                  </a:rPr>
                                                  <m:t>𝑜</m:t>
                                                </m:r>
                                              </m:sub>
                                            </m:sSub>
                                          </m:lim>
                                        </m:limLow>
                                      </m:fName>
                                      <m:e>
                                        <m:r>
                                          <a:rPr lang="tr-TR" sz="28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tr-TR" sz="2800" b="0" i="1" smtClean="0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tr-TR" sz="2800" b="0" i="1" smtClean="0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tr-TR" sz="28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±</m:t>
                                        </m:r>
                                      </m:e>
                                    </m:func>
                                  </m:e>
                                </m:func>
                                <m:limLow>
                                  <m:limLowPr>
                                    <m:ctrlPr>
                                      <a:rPr lang="tr-TR" sz="28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tr-TR" sz="2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tr-TR" sz="2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tr-TR" sz="28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tr-TR" sz="2800" i="1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800" i="1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2800" i="1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tr-TR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𝑔</m:t>
                                </m:r>
                                <m:r>
                                  <a:rPr lang="tr-TR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tr-TR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tr-TR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tr-TR" sz="2800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</a:tr>
                  <a:tr h="7586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36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2)</a:t>
                          </a:r>
                          <a:endParaRPr lang="tr-TR" sz="36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280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2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2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2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tr-TR" sz="2800" i="1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lang="tr-TR" sz="2800" i="1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800" i="1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z="2800" i="1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  <m:t>𝑜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tr-TR" sz="2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tr-TR" sz="2800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tr-TR" sz="2800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tr-TR" sz="28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tr-TR" sz="2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tr-TR" sz="2800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tr-TR" sz="2800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tr-TR" sz="2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=</m:t>
                                    </m:r>
                                    <m:func>
                                      <m:funcPr>
                                        <m:ctrlPr>
                                          <a:rPr lang="tr-TR" sz="2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funcPr>
                                      <m:fName>
                                        <m:limLow>
                                          <m:limLowPr>
                                            <m:ctrlPr>
                                              <a:rPr lang="tr-TR" sz="2800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a:rPr lang="tr-TR" sz="2800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𝑙𝑖𝑚</m:t>
                                            </m:r>
                                          </m:e>
                                          <m:lim>
                                            <m:r>
                                              <a:rPr lang="tr-TR" sz="2800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tr-TR" sz="2800" i="1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  <m:t>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tr-TR" sz="2800" i="1">
                                                    <a:latin typeface="Cambria Math"/>
                                                    <a:ea typeface="Cambria Math"/>
                                                    <a:cs typeface="Times New Roman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sz="2800" i="1">
                                                    <a:latin typeface="Cambria Math"/>
                                                    <a:ea typeface="Cambria Math"/>
                                                    <a:cs typeface="Times New Roman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sz="2800" i="1">
                                                    <a:latin typeface="Cambria Math"/>
                                                    <a:ea typeface="Cambria Math"/>
                                                    <a:cs typeface="Times New Roman" pitchFamily="18" charset="0"/>
                                                  </a:rPr>
                                                  <m:t>𝑜</m:t>
                                                </m:r>
                                              </m:sub>
                                            </m:sSub>
                                          </m:lim>
                                        </m:limLow>
                                      </m:fName>
                                      <m:e>
                                        <m:r>
                                          <a:rPr lang="tr-TR" sz="2800" i="1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tr-TR" sz="2800" i="1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tr-TR" sz="2800" i="1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tr-TR" sz="28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.</m:t>
                                        </m:r>
                                      </m:e>
                                    </m:func>
                                  </m:e>
                                </m:func>
                                <m:limLow>
                                  <m:limLowPr>
                                    <m:ctrlPr>
                                      <a:rPr lang="tr-TR" sz="28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tr-TR" sz="2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tr-TR" sz="2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tr-TR" sz="28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tr-TR" sz="2800" i="1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800" i="1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2800" i="1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tr-TR" sz="28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𝑔</m:t>
                                </m:r>
                                <m:r>
                                  <a:rPr lang="tr-TR" sz="28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tr-TR" sz="28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tr-TR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tr-TR" sz="2800" dirty="0" smtClean="0"/>
                        </a:p>
                      </a:txBody>
                      <a:tcPr anchor="ctr"/>
                    </a:tc>
                  </a:tr>
                  <a:tr h="19046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36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3)</a:t>
                          </a:r>
                          <a:endParaRPr lang="tr-TR" sz="36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280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2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2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2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tr-TR" sz="2800" i="1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lang="tr-TR" sz="2800" i="1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800" i="1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z="2800" i="1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  <m:t>𝑜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280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28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tr-TR" sz="28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tr-TR" sz="28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tr-TR" sz="28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r>
                                          <a:rPr lang="tr-TR" sz="28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𝑔</m:t>
                                        </m:r>
                                        <m:r>
                                          <a:rPr lang="tr-TR" sz="28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tr-TR" sz="28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tr-TR" sz="28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  <m:r>
                                      <a:rPr lang="tr-TR" sz="2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tr-TR" sz="280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tr-TR" sz="280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limLow>
                                              <m:limLowPr>
                                                <m:ctrlPr>
                                                  <a:rPr lang="tr-TR" sz="2800" i="1" smtClean="0">
                                                    <a:latin typeface="Cambria Math"/>
                                                    <a:cs typeface="Times New Roman" pitchFamily="18" charset="0"/>
                                                  </a:rPr>
                                                </m:ctrlPr>
                                              </m:limLowPr>
                                              <m:e>
                                                <m:r>
                                                  <a:rPr lang="tr-TR" sz="2800" i="1" smtClean="0">
                                                    <a:latin typeface="Cambria Math"/>
                                                    <a:cs typeface="Times New Roman" pitchFamily="18" charset="0"/>
                                                  </a:rPr>
                                                  <m:t>𝑙𝑖𝑚</m:t>
                                                </m:r>
                                              </m:e>
                                              <m:lim>
                                                <m:r>
                                                  <a:rPr lang="tr-TR" sz="2800" b="0" i="1" smtClean="0">
                                                    <a:latin typeface="Cambria Math"/>
                                                    <a:cs typeface="Times New Roman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tr-TR" sz="2800" b="0" i="1" smtClean="0">
                                                    <a:latin typeface="Cambria Math"/>
                                                    <a:ea typeface="Cambria Math"/>
                                                    <a:cs typeface="Times New Roman" pitchFamily="18" charset="0"/>
                                                  </a:rPr>
                                                  <m:t>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tr-TR" sz="2800" b="0" i="1" smtClean="0">
                                                        <a:latin typeface="Cambria Math"/>
                                                        <a:ea typeface="Cambria Math"/>
                                                        <a:cs typeface="Times New Roman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tr-TR" sz="2800" b="0" i="1" smtClean="0">
                                                        <a:latin typeface="Cambria Math"/>
                                                        <a:ea typeface="Cambria Math"/>
                                                        <a:cs typeface="Times New Roman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tr-TR" sz="2800" b="0" i="1" smtClean="0">
                                                        <a:latin typeface="Cambria Math"/>
                                                        <a:ea typeface="Cambria Math"/>
                                                        <a:cs typeface="Times New Roman" pitchFamily="18" charset="0"/>
                                                      </a:rPr>
                                                      <m:t>𝑜</m:t>
                                                    </m:r>
                                                  </m:sub>
                                                </m:sSub>
                                              </m:lim>
                                            </m:limLow>
                                          </m:fName>
                                          <m:e>
                                            <m:r>
                                              <a:rPr lang="tr-TR" sz="28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𝑓</m:t>
                                            </m:r>
                                            <m:r>
                                              <a:rPr lang="tr-TR" sz="28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tr-TR" sz="28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tr-TR" sz="28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func>
                                          <m:funcPr>
                                            <m:ctrlPr>
                                              <a:rPr lang="tr-TR" sz="280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limLow>
                                              <m:limLowPr>
                                                <m:ctrlPr>
                                                  <a:rPr lang="tr-TR" sz="2800" i="1" smtClean="0">
                                                    <a:latin typeface="Cambria Math"/>
                                                    <a:cs typeface="Times New Roman" pitchFamily="18" charset="0"/>
                                                  </a:rPr>
                                                </m:ctrlPr>
                                              </m:limLowPr>
                                              <m:e>
                                                <m:r>
                                                  <a:rPr lang="tr-TR" sz="2800" i="1" smtClean="0">
                                                    <a:latin typeface="Cambria Math"/>
                                                    <a:cs typeface="Times New Roman" pitchFamily="18" charset="0"/>
                                                  </a:rPr>
                                                  <m:t>𝑙𝑖𝑚</m:t>
                                                </m:r>
                                              </m:e>
                                              <m:lim>
                                                <m:r>
                                                  <a:rPr lang="tr-TR" sz="2800" b="0" i="1" smtClean="0">
                                                    <a:latin typeface="Cambria Math"/>
                                                    <a:cs typeface="Times New Roman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tr-TR" sz="2800" b="0" i="1" smtClean="0">
                                                    <a:latin typeface="Cambria Math"/>
                                                    <a:ea typeface="Cambria Math"/>
                                                    <a:cs typeface="Times New Roman" pitchFamily="18" charset="0"/>
                                                  </a:rPr>
                                                  <m:t>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tr-TR" sz="2800" b="0" i="1" smtClean="0">
                                                        <a:latin typeface="Cambria Math"/>
                                                        <a:ea typeface="Cambria Math"/>
                                                        <a:cs typeface="Times New Roman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tr-TR" sz="2800" b="0" i="1" smtClean="0">
                                                        <a:latin typeface="Cambria Math"/>
                                                        <a:ea typeface="Cambria Math"/>
                                                        <a:cs typeface="Times New Roman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tr-TR" sz="2800" b="0" i="1" smtClean="0">
                                                        <a:latin typeface="Cambria Math"/>
                                                        <a:ea typeface="Cambria Math"/>
                                                        <a:cs typeface="Times New Roman" pitchFamily="18" charset="0"/>
                                                      </a:rPr>
                                                      <m:t>𝑜</m:t>
                                                    </m:r>
                                                  </m:sub>
                                                </m:sSub>
                                              </m:lim>
                                            </m:limLow>
                                          </m:fName>
                                          <m:e>
                                            <m:r>
                                              <a:rPr lang="tr-TR" sz="28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𝑔</m:t>
                                            </m:r>
                                            <m:r>
                                              <a:rPr lang="tr-TR" sz="28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tr-TR" sz="28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tr-TR" sz="28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</m:func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tr-TR" sz="2800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o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9950502"/>
                  </p:ext>
                </p:extLst>
              </p:nvPr>
            </p:nvGraphicFramePr>
            <p:xfrm>
              <a:off x="971600" y="764704"/>
              <a:ext cx="7488832" cy="486381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19987"/>
                    <a:gridCol w="6668845"/>
                  </a:tblGrid>
                  <a:tr h="1020415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3600" b="1" i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Limitin Özellikleri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tr-TR" dirty="0"/>
                        </a:p>
                      </a:txBody>
                      <a:tcPr/>
                    </a:tc>
                  </a:tr>
                  <a:tr h="1180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36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1)</a:t>
                          </a:r>
                          <a:endParaRPr lang="tr-TR" sz="36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2340" t="-86082" b="-225773"/>
                          </a:stretch>
                        </a:blipFill>
                      </a:tcPr>
                    </a:tc>
                  </a:tr>
                  <a:tr h="7586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36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2)</a:t>
                          </a:r>
                          <a:endParaRPr lang="tr-TR" sz="36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2340" t="-288800" b="-250400"/>
                          </a:stretch>
                        </a:blipFill>
                      </a:tcPr>
                    </a:tc>
                  </a:tr>
                  <a:tr h="19046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36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3)</a:t>
                          </a:r>
                          <a:endParaRPr lang="tr-TR" sz="36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2340" t="-155769" b="-32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2106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110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1043608" y="1844824"/>
                <a:ext cx="6480720" cy="2814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2</m:t>
                              </m:r>
                            </m:lim>
                          </m:limLow>
                          <m:r>
                            <a:rPr lang="tr-TR" sz="3600" b="0" i="1" smtClean="0">
                              <a:latin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  <m:r>
                            <a:rPr lang="tr-TR" sz="3600" b="0" i="1" smtClean="0">
                              <a:latin typeface="Cambria Math"/>
                            </a:rPr>
                            <m:t>=3</m:t>
                          </m:r>
                        </m:e>
                      </m:func>
                    </m:oMath>
                  </m:oMathPara>
                </a14:m>
                <a:endParaRPr lang="tr-TR" sz="4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16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o</a:t>
                </a:r>
                <a:r>
                  <a:rPr lang="tr-TR" sz="4000" i="1" dirty="0" smtClean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lduğuna göre, </a:t>
                </a:r>
                <a14:m>
                  <m:oMath xmlns:m="http://schemas.openxmlformats.org/officeDocument/2006/math">
                    <m:r>
                      <a:rPr lang="tr-TR" sz="4000" i="1">
                        <a:latin typeface="Cambria Math" pitchFamily="18" charset="0"/>
                        <a:ea typeface="Cambria Math" pitchFamily="18" charset="0"/>
                      </a:rPr>
                      <m:t>𝑎</m:t>
                    </m:r>
                  </m:oMath>
                </a14:m>
                <a:r>
                  <a:rPr lang="tr-TR" sz="4000" i="1" dirty="0" smtClean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kaçtır?</a:t>
                </a:r>
                <a:endParaRPr lang="tr-TR" sz="4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844824"/>
                <a:ext cx="6480720" cy="2814488"/>
              </a:xfrm>
              <a:prstGeom prst="rect">
                <a:avLst/>
              </a:prstGeom>
              <a:blipFill rotWithShape="1">
                <a:blip r:embed="rId2"/>
                <a:stretch>
                  <a:fillRect l="-32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o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515234"/>
                  </p:ext>
                </p:extLst>
              </p:nvPr>
            </p:nvGraphicFramePr>
            <p:xfrm>
              <a:off x="1043608" y="4653136"/>
              <a:ext cx="7704855" cy="1066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0971"/>
                    <a:gridCol w="1540971"/>
                    <a:gridCol w="1540971"/>
                    <a:gridCol w="1540971"/>
                    <a:gridCol w="154097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32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A)</a:t>
                          </a:r>
                          <a:r>
                            <a:rPr lang="tr-TR" sz="32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3200" b="0" i="1" baseline="0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−25</m:t>
                              </m:r>
                            </m:oMath>
                          </a14:m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32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B)</a:t>
                          </a:r>
                          <a:r>
                            <a:rPr lang="tr-TR" sz="32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3200" b="0" i="1" baseline="0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−17</m:t>
                              </m:r>
                            </m:oMath>
                          </a14:m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  <a:p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32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C)</a:t>
                          </a:r>
                          <a:r>
                            <a:rPr lang="tr-TR" sz="32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3200" b="0" i="1" baseline="0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−3</m:t>
                              </m:r>
                            </m:oMath>
                          </a14:m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  <a:p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32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D)</a:t>
                          </a:r>
                          <a:r>
                            <a:rPr lang="tr-TR" sz="32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3200" b="0" i="1" baseline="0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0</m:t>
                              </m:r>
                            </m:oMath>
                          </a14:m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  <a:p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32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E)</a:t>
                          </a:r>
                          <a:r>
                            <a:rPr lang="tr-TR" sz="32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3200" b="0" i="1" baseline="0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13</m:t>
                              </m:r>
                            </m:oMath>
                          </a14:m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  <a:p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o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515234"/>
                  </p:ext>
                </p:extLst>
              </p:nvPr>
            </p:nvGraphicFramePr>
            <p:xfrm>
              <a:off x="1043608" y="4653136"/>
              <a:ext cx="7704855" cy="1066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0971"/>
                    <a:gridCol w="1540971"/>
                    <a:gridCol w="1540971"/>
                    <a:gridCol w="1540971"/>
                    <a:gridCol w="1540971"/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7429" r="-400000" b="-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7429" r="-300000" b="-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794" t="-7429" r="-201190" b="-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9605" t="-7429" r="-100395" b="-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9605" t="-7429" r="-395" b="-5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Dikdörtgen 4"/>
          <p:cNvSpPr/>
          <p:nvPr/>
        </p:nvSpPr>
        <p:spPr>
          <a:xfrm>
            <a:off x="3059832" y="548680"/>
            <a:ext cx="22701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SORU </a:t>
            </a:r>
            <a:r>
              <a:rPr lang="tr-TR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96516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SORU 2:</a:t>
            </a:r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111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/>
              <p:cNvSpPr txBox="1"/>
              <p:nvPr/>
            </p:nvSpPr>
            <p:spPr>
              <a:xfrm>
                <a:off x="669775" y="1844824"/>
                <a:ext cx="7704856" cy="2487027"/>
              </a:xfrm>
              <a:prstGeom prst="rect">
                <a:avLst/>
              </a:prstGeom>
              <a:noFill/>
            </p:spPr>
            <p:txBody>
              <a:bodyPr wrap="square" numCol="5" spcCol="36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  <m:r>
                            <a:rPr lang="tr-TR" sz="3600" b="0" i="1" smtClean="0">
                              <a:latin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tr-TR" sz="36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3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3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+200</m:t>
                                  </m:r>
                                </m:num>
                                <m:den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tr-TR" sz="36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3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3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+40000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tr-TR" sz="4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16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değeri kaçtır?</a:t>
                </a:r>
              </a:p>
              <a:p>
                <a:endParaRPr lang="tr-TR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Metin kutus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75" y="1844824"/>
                <a:ext cx="7704856" cy="2487027"/>
              </a:xfrm>
              <a:prstGeom prst="rect">
                <a:avLst/>
              </a:prstGeom>
              <a:blipFill rotWithShape="1">
                <a:blip r:embed="rId2"/>
                <a:stretch>
                  <a:fillRect l="-28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o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6067845"/>
                  </p:ext>
                </p:extLst>
              </p:nvPr>
            </p:nvGraphicFramePr>
            <p:xfrm>
              <a:off x="899592" y="4509120"/>
              <a:ext cx="7704855" cy="1066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0971"/>
                    <a:gridCol w="1540971"/>
                    <a:gridCol w="1540971"/>
                    <a:gridCol w="1540971"/>
                    <a:gridCol w="154097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32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A)</a:t>
                          </a:r>
                          <a:r>
                            <a:rPr lang="tr-TR" sz="32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3200" b="0" i="1" baseline="0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−2</m:t>
                              </m:r>
                            </m:oMath>
                          </a14:m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32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B)</a:t>
                          </a:r>
                          <a:r>
                            <a:rPr lang="tr-TR" sz="32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3200" b="0" i="1" baseline="0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−1</m:t>
                              </m:r>
                            </m:oMath>
                          </a14:m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  <a:p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32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C)</a:t>
                          </a:r>
                          <a:r>
                            <a:rPr lang="tr-TR" sz="32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3200" b="0" i="1" baseline="0" smtClean="0">
                                  <a:latin typeface="Cambria Math"/>
                                  <a:ea typeface="Cambria Math" pitchFamily="18" charset="0"/>
                                </a:rPr>
                                <m:t>0</m:t>
                              </m:r>
                            </m:oMath>
                          </a14:m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  <a:p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32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D)</a:t>
                          </a:r>
                          <a:r>
                            <a:rPr lang="tr-TR" sz="32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3200" b="0" i="1" baseline="0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oMath>
                          </a14:m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  <a:p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32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E)</a:t>
                          </a:r>
                          <a:r>
                            <a:rPr lang="tr-TR" sz="32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3200" b="0" i="1" baseline="0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oMath>
                          </a14:m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  <a:p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o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6067845"/>
                  </p:ext>
                </p:extLst>
              </p:nvPr>
            </p:nvGraphicFramePr>
            <p:xfrm>
              <a:off x="899592" y="4509120"/>
              <a:ext cx="7704855" cy="1066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0971"/>
                    <a:gridCol w="1540971"/>
                    <a:gridCol w="1540971"/>
                    <a:gridCol w="1540971"/>
                    <a:gridCol w="1540971"/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5" t="-7429" r="-399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794" t="-7429" r="-301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7429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1190" t="-7429" r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9605" t="-7429" r="-39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6378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SORU 3:</a:t>
            </a:r>
            <a:endParaRPr lang="tr-TR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112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6367" y="2152600"/>
                <a:ext cx="7416824" cy="2210029"/>
              </a:xfrm>
              <a:prstGeom prst="rect">
                <a:avLst/>
              </a:prstGeom>
              <a:noFill/>
            </p:spPr>
            <p:txBody>
              <a:bodyPr wrap="square" numCol="5" spcCol="14760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  <m:r>
                            <a:rPr lang="tr-TR" sz="3600" b="0" i="1" smtClean="0">
                              <a:latin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36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3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3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−10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tr-TR" sz="36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3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3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tr-TR" sz="4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16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değeri aşağıdakilerden hangisidir?</a:t>
                </a: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67" y="2152600"/>
                <a:ext cx="7416824" cy="2210029"/>
              </a:xfrm>
              <a:prstGeom prst="rect">
                <a:avLst/>
              </a:prstGeom>
              <a:blipFill rotWithShape="1">
                <a:blip r:embed="rId2"/>
                <a:stretch>
                  <a:fillRect l="-2961" r="-1891" b="-115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o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5097032"/>
                  </p:ext>
                </p:extLst>
              </p:nvPr>
            </p:nvGraphicFramePr>
            <p:xfrm>
              <a:off x="826367" y="4687039"/>
              <a:ext cx="7704855" cy="1066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0971"/>
                    <a:gridCol w="1540971"/>
                    <a:gridCol w="1540971"/>
                    <a:gridCol w="1540971"/>
                    <a:gridCol w="154097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32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A)</a:t>
                          </a:r>
                          <a:r>
                            <a:rPr lang="tr-TR" sz="32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3200" b="0" i="1" baseline="0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−</m:t>
                              </m:r>
                              <m:r>
                                <a:rPr lang="tr-TR" sz="3200" b="0" i="1" baseline="0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32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B)</a:t>
                          </a:r>
                          <a:r>
                            <a:rPr lang="tr-TR" sz="32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3200" b="0" i="1" baseline="0" smtClean="0">
                                  <a:latin typeface="Cambria Math"/>
                                  <a:ea typeface="Cambria Math" pitchFamily="18" charset="0"/>
                                </a:rPr>
                                <m:t>0</m:t>
                              </m:r>
                            </m:oMath>
                          </a14:m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  <a:p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32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C)</a:t>
                          </a:r>
                          <a:r>
                            <a:rPr lang="tr-TR" sz="32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3200" b="0" i="1" baseline="0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oMath>
                          </a14:m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  <a:p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32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D)</a:t>
                          </a:r>
                          <a:r>
                            <a:rPr lang="tr-TR" sz="32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3200" b="0" i="1" baseline="0" smtClean="0">
                                  <a:latin typeface="Cambria Math"/>
                                  <a:ea typeface="Cambria Math" pitchFamily="18" charset="0"/>
                                </a:rPr>
                                <m:t>3</m:t>
                              </m:r>
                            </m:oMath>
                          </a14:m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  <a:p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32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E)</a:t>
                          </a:r>
                          <a:r>
                            <a:rPr lang="tr-TR" sz="32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3200" b="0" i="1" baseline="0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  <a:p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o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5097032"/>
                  </p:ext>
                </p:extLst>
              </p:nvPr>
            </p:nvGraphicFramePr>
            <p:xfrm>
              <a:off x="826367" y="4687039"/>
              <a:ext cx="7704855" cy="1066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0971"/>
                    <a:gridCol w="1540971"/>
                    <a:gridCol w="1540971"/>
                    <a:gridCol w="1540971"/>
                    <a:gridCol w="1540971"/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5" t="-7429" r="-399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794" t="-7429" r="-301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7429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1190" t="-7429" r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9605" t="-7429" r="-39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362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SORU 4:</a:t>
            </a:r>
            <a:endParaRPr lang="tr-TR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113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99592" y="1916832"/>
                <a:ext cx="7416824" cy="1994841"/>
              </a:xfrm>
              <a:prstGeom prst="rect">
                <a:avLst/>
              </a:prstGeom>
              <a:noFill/>
            </p:spPr>
            <p:txBody>
              <a:bodyPr wrap="square" numCol="5" spcCol="36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  <m:r>
                            <a:rPr lang="tr-TR" sz="3600" b="0" i="1" smtClean="0">
                              <a:latin typeface="Cambria Math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3600" b="0" i="1" smtClean="0">
                                  <a:latin typeface="Cambria Math"/>
                                </a:rPr>
                                <m:t>2 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3600" b="0" i="1" smtClean="0"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4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16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değeri kaça eşittir?</a:t>
                </a: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916832"/>
                <a:ext cx="7416824" cy="1994841"/>
              </a:xfrm>
              <a:prstGeom prst="rect">
                <a:avLst/>
              </a:prstGeom>
              <a:blipFill rotWithShape="1">
                <a:blip r:embed="rId2"/>
                <a:stretch>
                  <a:fillRect l="-2961" b="-121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o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460887"/>
                  </p:ext>
                </p:extLst>
              </p:nvPr>
            </p:nvGraphicFramePr>
            <p:xfrm>
              <a:off x="1043608" y="4221088"/>
              <a:ext cx="7704855" cy="12677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0971"/>
                    <a:gridCol w="1540971"/>
                    <a:gridCol w="1540971"/>
                    <a:gridCol w="1540971"/>
                    <a:gridCol w="154097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32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A)</a:t>
                          </a:r>
                          <a:r>
                            <a:rPr lang="tr-TR" sz="32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3200" b="0" i="1" baseline="0" smtClean="0">
                                  <a:latin typeface="Cambria Math"/>
                                  <a:ea typeface="Cambria Math" pitchFamily="18" charset="0"/>
                                </a:rPr>
                                <m:t>0</m:t>
                              </m:r>
                            </m:oMath>
                          </a14:m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32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B)</a:t>
                          </a:r>
                          <a:r>
                            <a:rPr lang="tr-TR" sz="32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tr-TR" sz="3200" b="0" i="1" baseline="0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3200" b="0" i="1" baseline="0" smtClean="0">
                                      <a:latin typeface="Cambria Math"/>
                                      <a:ea typeface="Cambria Math" pitchFamily="18" charset="0"/>
                                    </a:rPr>
                                    <m:t>  1  </m:t>
                                  </m:r>
                                </m:num>
                                <m:den>
                                  <m:r>
                                    <a:rPr lang="tr-TR" sz="3200" b="0" i="1" baseline="0" smtClean="0">
                                      <a:latin typeface="Cambria Math"/>
                                      <a:ea typeface="Cambria Math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  <a:p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32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C)</a:t>
                          </a:r>
                          <a:r>
                            <a:rPr lang="tr-TR" sz="32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3200" b="0" i="1" baseline="0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oMath>
                          </a14:m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  <a:p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32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D)</a:t>
                          </a:r>
                          <a:r>
                            <a:rPr lang="tr-TR" sz="32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3200" b="0" i="1" baseline="0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oMath>
                          </a14:m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  <a:p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32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E)</a:t>
                          </a:r>
                          <a:r>
                            <a:rPr lang="tr-TR" sz="32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3200" b="0" i="1" baseline="0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  <a:p>
                          <a:endParaRPr lang="tr-TR" sz="32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o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460887"/>
                  </p:ext>
                </p:extLst>
              </p:nvPr>
            </p:nvGraphicFramePr>
            <p:xfrm>
              <a:off x="1043608" y="4221088"/>
              <a:ext cx="7704855" cy="12677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0971"/>
                    <a:gridCol w="1540971"/>
                    <a:gridCol w="1540971"/>
                    <a:gridCol w="1540971"/>
                    <a:gridCol w="1540971"/>
                  </a:tblGrid>
                  <a:tr h="126777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250" r="-400000" b="-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6250" r="-300000" b="-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794" t="-6250" r="-201190" b="-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9605" t="-6250" r="-100395" b="-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9605" t="-6250" r="-395" b="-48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5404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114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548680"/>
                <a:ext cx="7200800" cy="3337260"/>
              </a:xfrm>
              <a:prstGeom prst="rect">
                <a:avLst/>
              </a:prstGeom>
              <a:noFill/>
            </p:spPr>
            <p:txBody>
              <a:bodyPr wrap="square" numCol="5" spcCol="360000" rtlCol="0">
                <a:spAutoFit/>
              </a:bodyPr>
              <a:lstStyle/>
              <a:p>
                <a:r>
                  <a:rPr lang="tr-TR" sz="4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Soru 5: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44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44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−6</m:t>
                              </m:r>
                            </m:lim>
                          </m:limLow>
                          <m:r>
                            <a:rPr lang="tr-TR" sz="4400" b="0" i="1" smtClean="0">
                              <a:latin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tr-TR" sz="4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4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12.(</m:t>
                                  </m:r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+6)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tr-TR" sz="4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4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4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−36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tr-TR" sz="4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400" i="1" dirty="0" smtClean="0">
                    <a:latin typeface="Times New Roman" pitchFamily="18" charset="0"/>
                    <a:cs typeface="Times New Roman" pitchFamily="18" charset="0"/>
                  </a:rPr>
                  <a:t>değeri kaçtır?</a:t>
                </a: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48680"/>
                <a:ext cx="7200800" cy="3337260"/>
              </a:xfrm>
              <a:prstGeom prst="rect">
                <a:avLst/>
              </a:prstGeom>
              <a:blipFill rotWithShape="1">
                <a:blip r:embed="rId2"/>
                <a:stretch>
                  <a:fillRect l="-3472" t="-3473" b="-80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o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3993780"/>
                  </p:ext>
                </p:extLst>
              </p:nvPr>
            </p:nvGraphicFramePr>
            <p:xfrm>
              <a:off x="1187624" y="4293096"/>
              <a:ext cx="6624737" cy="944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96144"/>
                    <a:gridCol w="1124262"/>
                    <a:gridCol w="1210203"/>
                    <a:gridCol w="1277436"/>
                    <a:gridCol w="171669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28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A)</a:t>
                          </a:r>
                          <a:r>
                            <a:rPr lang="tr-TR" sz="28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2800" b="0" i="1" baseline="0" smtClean="0">
                                  <a:latin typeface="Cambria Math"/>
                                  <a:ea typeface="Cambria Math" pitchFamily="18" charset="0"/>
                                </a:rPr>
                                <m:t>12</m:t>
                              </m:r>
                            </m:oMath>
                          </a14:m>
                          <a:endParaRPr lang="tr-TR" sz="28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28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B)</a:t>
                          </a:r>
                          <a:r>
                            <a:rPr lang="tr-TR" sz="28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2800" b="0" i="1" baseline="0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1</m:t>
                              </m:r>
                            </m:oMath>
                          </a14:m>
                          <a:endParaRPr lang="tr-TR" sz="28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  <a:p>
                          <a:endParaRPr lang="tr-TR" sz="28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28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C)</a:t>
                          </a:r>
                          <a:r>
                            <a:rPr lang="tr-TR" sz="28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2800" b="0" i="1" baseline="0" smtClean="0">
                                  <a:latin typeface="Cambria Math"/>
                                  <a:ea typeface="Cambria Math" pitchFamily="18" charset="0"/>
                                </a:rPr>
                                <m:t>0</m:t>
                              </m:r>
                            </m:oMath>
                          </a14:m>
                          <a:endParaRPr lang="tr-TR" sz="28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  <a:p>
                          <a:endParaRPr lang="tr-TR" sz="28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28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D)</a:t>
                          </a:r>
                          <a:r>
                            <a:rPr lang="tr-TR" sz="28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2800" b="0" i="1" baseline="0" smtClean="0">
                                  <a:latin typeface="Cambria Math"/>
                                  <a:ea typeface="Cambria Math" pitchFamily="18" charset="0"/>
                                </a:rPr>
                                <m:t>−1</m:t>
                              </m:r>
                            </m:oMath>
                          </a14:m>
                          <a:endParaRPr lang="tr-TR" sz="28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  <a:p>
                          <a:endParaRPr lang="tr-TR" sz="28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2800" b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E)</a:t>
                          </a:r>
                          <a:r>
                            <a:rPr lang="tr-TR" sz="2800" b="0" baseline="0" dirty="0" smtClean="0">
                              <a:latin typeface="Cambria Math" pitchFamily="18" charset="0"/>
                              <a:ea typeface="Cambria Math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2800" b="0" i="0" baseline="0" smtClean="0">
                                  <a:latin typeface="Cambria Math"/>
                                  <a:ea typeface="Cambria Math" pitchFamily="18" charset="0"/>
                                </a:rPr>
                                <m:t>−</m:t>
                              </m:r>
                              <m:r>
                                <a:rPr lang="tr-TR" sz="2800" b="0" i="1" baseline="0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1</m:t>
                              </m:r>
                              <m:r>
                                <a:rPr lang="tr-TR" sz="2800" b="0" i="1" baseline="0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oMath>
                          </a14:m>
                          <a:endParaRPr lang="tr-TR" sz="28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  <a:p>
                          <a:endParaRPr lang="tr-TR" sz="2800" b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o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3993780"/>
                  </p:ext>
                </p:extLst>
              </p:nvPr>
            </p:nvGraphicFramePr>
            <p:xfrm>
              <a:off x="1187624" y="4293096"/>
              <a:ext cx="6624737" cy="944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96144"/>
                    <a:gridCol w="1124262"/>
                    <a:gridCol w="1210203"/>
                    <a:gridCol w="1277436"/>
                    <a:gridCol w="1716692"/>
                  </a:tblGrid>
                  <a:tr h="94488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69" t="-6452" r="-410329" b="-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6304" t="-6452" r="-375000" b="-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6452" r="-246734" b="-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85646" t="-6452" r="-134928" b="-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85816" t="-6452" b="-64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3751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115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611560" y="404664"/>
                <a:ext cx="7632848" cy="6233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Cambria Math"/>
                  </a:rPr>
                  <a:t>SORU 6: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4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4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44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44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lim>
                          </m:limLow>
                          <m:r>
                            <a:rPr lang="tr-TR" sz="4400" i="1">
                              <a:latin typeface="Cambria Math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tr-TR" sz="4400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tr-TR" sz="44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tr-TR" sz="4400" i="1"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tr-TR" sz="4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4400" i="1"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4400" dirty="0"/>
              </a:p>
              <a:p>
                <a:endParaRPr lang="tr-TR" sz="1400" dirty="0"/>
              </a:p>
              <a:p>
                <a:r>
                  <a:rPr lang="tr-TR" sz="4400" dirty="0"/>
                  <a:t>değeri kaça eşittir</a:t>
                </a:r>
                <a:r>
                  <a:rPr lang="tr-TR" sz="4400" dirty="0" smtClean="0"/>
                  <a:t>?</a:t>
                </a:r>
                <a:endParaRPr lang="tr-TR" sz="2000" dirty="0"/>
              </a:p>
              <a:p>
                <a:pPr fontAlgn="t"/>
                <a:r>
                  <a:rPr lang="tr-TR" sz="4400" dirty="0"/>
                  <a:t>A) </a:t>
                </a:r>
                <a14:m>
                  <m:oMath xmlns:m="http://schemas.openxmlformats.org/officeDocument/2006/math">
                    <m:r>
                      <a:rPr lang="tr-TR" sz="4400" b="0" i="1" smtClean="0">
                        <a:latin typeface="Cambria Math"/>
                      </a:rPr>
                      <m:t>−1</m:t>
                    </m:r>
                  </m:oMath>
                </a14:m>
                <a:endParaRPr lang="tr-TR" sz="4400" dirty="0"/>
              </a:p>
              <a:p>
                <a:r>
                  <a:rPr lang="tr-TR" sz="4400" dirty="0"/>
                  <a:t>B) </a:t>
                </a:r>
                <a14:m>
                  <m:oMath xmlns:m="http://schemas.openxmlformats.org/officeDocument/2006/math">
                    <m:r>
                      <a:rPr lang="tr-TR" sz="4400" b="0" i="1" smtClean="0">
                        <a:latin typeface="Cambria Math"/>
                      </a:rPr>
                      <m:t>0</m:t>
                    </m:r>
                  </m:oMath>
                </a14:m>
                <a:endParaRPr lang="tr-TR" sz="4400" dirty="0"/>
              </a:p>
              <a:p>
                <a:r>
                  <a:rPr lang="tr-TR" sz="4400" dirty="0"/>
                  <a:t>C) </a:t>
                </a:r>
                <a14:m>
                  <m:oMath xmlns:m="http://schemas.openxmlformats.org/officeDocument/2006/math">
                    <m:r>
                      <a:rPr lang="tr-TR" sz="4400" i="1">
                        <a:latin typeface="Cambria Math"/>
                      </a:rPr>
                      <m:t>1</m:t>
                    </m:r>
                  </m:oMath>
                </a14:m>
                <a:endParaRPr lang="tr-TR" sz="4400" dirty="0"/>
              </a:p>
              <a:p>
                <a:r>
                  <a:rPr lang="tr-TR" sz="4400" dirty="0"/>
                  <a:t>D) </a:t>
                </a:r>
                <a14:m>
                  <m:oMath xmlns:m="http://schemas.openxmlformats.org/officeDocument/2006/math">
                    <m:r>
                      <a:rPr lang="tr-TR" sz="4400" i="1">
                        <a:latin typeface="Cambria Math"/>
                      </a:rPr>
                      <m:t>2</m:t>
                    </m:r>
                  </m:oMath>
                </a14:m>
                <a:endParaRPr lang="tr-TR" sz="4400" dirty="0"/>
              </a:p>
              <a:p>
                <a:r>
                  <a:rPr lang="tr-TR" sz="4400" dirty="0"/>
                  <a:t>E) </a:t>
                </a:r>
                <a14:m>
                  <m:oMath xmlns:m="http://schemas.openxmlformats.org/officeDocument/2006/math">
                    <m:r>
                      <a:rPr lang="tr-TR" sz="4400" b="0" i="1" smtClean="0">
                        <a:latin typeface="Cambria Math"/>
                      </a:rPr>
                      <m:t>10</m:t>
                    </m:r>
                  </m:oMath>
                </a14:m>
                <a:endParaRPr lang="tr-TR" sz="4400" dirty="0"/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04664"/>
                <a:ext cx="7632848" cy="6233566"/>
              </a:xfrm>
              <a:prstGeom prst="rect">
                <a:avLst/>
              </a:prstGeom>
              <a:blipFill rotWithShape="1">
                <a:blip r:embed="rId2"/>
                <a:stretch>
                  <a:fillRect l="-3195" t="-1466" b="-36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5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829006" y="836712"/>
                <a:ext cx="7487410" cy="3491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32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SORU 7: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60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  <m:r>
                            <a:rPr lang="tr-TR" sz="3600" i="1">
                              <a:latin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3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+14</m:t>
                                  </m:r>
                                </m:num>
                                <m:den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tr-TR" sz="36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3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3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+1 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tr-TR" sz="3600" b="0" i="1" smtClean="0">
                          <a:latin typeface="Cambria Math"/>
                        </a:rPr>
                        <m:t>     </m:t>
                      </m:r>
                    </m:oMath>
                  </m:oMathPara>
                </a14:m>
                <a:endParaRPr lang="tr-TR" sz="3600" b="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değeri kaçtır</a:t>
                </a:r>
                <a:r>
                  <a:rPr lang="tr-TR" sz="3600" i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endParaRPr lang="tr-TR" sz="36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3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06" y="836712"/>
                <a:ext cx="7487410" cy="3491597"/>
              </a:xfrm>
              <a:prstGeom prst="rect">
                <a:avLst/>
              </a:prstGeom>
              <a:blipFill rotWithShape="1">
                <a:blip r:embed="rId2"/>
                <a:stretch>
                  <a:fillRect l="-2524" t="-24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9006" y="3127275"/>
                <a:ext cx="7077579" cy="961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tr-TR" sz="4000" i="1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tr-TR" sz="40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tr-TR" sz="4000" b="0" i="1" smtClean="0">
                              <a:latin typeface="Cambria Math"/>
                            </a:rPr>
                            <m:t>) 0</m:t>
                          </m:r>
                        </m:e>
                        <m:e>
                          <m:r>
                            <a:rPr lang="tr-TR" sz="40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tr-TR" sz="4000" b="0" i="1" smtClean="0">
                              <a:latin typeface="Cambria Math"/>
                            </a:rPr>
                            <m:t>) </m:t>
                          </m:r>
                          <m:f>
                            <m:fPr>
                              <m:ctrlPr>
                                <a:rPr lang="tr-TR" sz="4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4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4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  <m:e>
                          <m:r>
                            <a:rPr lang="tr-TR" sz="40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tr-TR" sz="4000" b="0" i="1" smtClean="0">
                              <a:latin typeface="Cambria Math"/>
                            </a:rPr>
                            <m:t>) 1</m:t>
                          </m:r>
                        </m:e>
                      </m:mr>
                    </m:m>
                  </m:oMath>
                </a14:m>
                <a:r>
                  <a:rPr lang="tr-TR" sz="3600" dirty="0" smtClean="0"/>
                  <a:t>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tr-TR" sz="4000" i="1" dirty="0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tr-TR" sz="4000" b="0" i="1" dirty="0" smtClean="0">
                              <a:latin typeface="Cambria Math"/>
                            </a:rPr>
                            <m:t>𝐷</m:t>
                          </m:r>
                          <m:r>
                            <a:rPr lang="tr-TR" sz="4000" b="0" i="1" dirty="0" smtClean="0">
                              <a:latin typeface="Cambria Math"/>
                            </a:rPr>
                            <m:t>) 2</m:t>
                          </m:r>
                        </m:e>
                        <m:e>
                          <m:r>
                            <a:rPr lang="tr-TR" sz="4000" b="0" i="1" dirty="0" smtClean="0">
                              <a:latin typeface="Cambria Math"/>
                            </a:rPr>
                            <m:t>𝐸</m:t>
                          </m:r>
                          <m:r>
                            <a:rPr lang="tr-TR" sz="4000" b="0" i="1" dirty="0" smtClean="0">
                              <a:latin typeface="Cambria Math"/>
                            </a:rPr>
                            <m:t>) ∞</m:t>
                          </m:r>
                        </m:e>
                      </m:mr>
                    </m:m>
                  </m:oMath>
                </a14:m>
                <a:endParaRPr lang="tr-TR" sz="4000" dirty="0"/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06" y="3127275"/>
                <a:ext cx="7077579" cy="9615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39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117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395536" y="542471"/>
                <a:ext cx="7920881" cy="5427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4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Soru 8:</a:t>
                </a:r>
                <a:endParaRPr lang="tr-TR" sz="4400" b="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4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tr-TR" sz="4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4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tr-TR" sz="4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4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4400" b="0" i="1" smtClean="0">
                              <a:latin typeface="Cambria Math"/>
                            </a:rPr>
                            <m:t> 2</m:t>
                          </m:r>
                          <m:r>
                            <a:rPr lang="tr-TR" sz="4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tr-TR" sz="4400" b="0" i="1" smtClean="0">
                              <a:latin typeface="Cambria Math"/>
                            </a:rPr>
                            <m:t>−4 </m:t>
                          </m:r>
                        </m:num>
                        <m:den>
                          <m:r>
                            <a:rPr lang="tr-TR" sz="4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tr-TR" sz="4400" b="0" i="1" smtClean="0">
                              <a:latin typeface="Cambria Math"/>
                            </a:rPr>
                            <m:t>−3</m:t>
                          </m:r>
                        </m:den>
                      </m:f>
                      <m:r>
                        <a:rPr lang="tr-TR" sz="4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tr-TR" sz="4400" b="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400" i="1" dirty="0" smtClean="0">
                    <a:latin typeface="Times New Roman" pitchFamily="18" charset="0"/>
                    <a:cs typeface="Times New Roman" pitchFamily="18" charset="0"/>
                  </a:rPr>
                  <a:t>fonksiyonu aşağıdaki noktalardan hangisinde süreksizdir?</a:t>
                </a:r>
              </a:p>
              <a:p>
                <a:endParaRPr lang="tr-TR" sz="4400" b="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4400" b="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4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tr-TR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42471"/>
                <a:ext cx="7920881" cy="5427063"/>
              </a:xfrm>
              <a:prstGeom prst="rect">
                <a:avLst/>
              </a:prstGeom>
              <a:blipFill rotWithShape="1">
                <a:blip r:embed="rId2"/>
                <a:stretch>
                  <a:fillRect l="-3156" t="-2135" r="-29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864300" y="3933111"/>
                <a:ext cx="70033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tr-TR" sz="4000" i="1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tr-TR" sz="40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tr-TR" sz="4000" b="0" i="1" smtClean="0">
                              <a:latin typeface="Cambria Math"/>
                            </a:rPr>
                            <m:t>) 0</m:t>
                          </m:r>
                        </m:e>
                        <m:e>
                          <m:r>
                            <a:rPr lang="tr-TR" sz="40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tr-TR" sz="4000" b="0" i="1" smtClean="0">
                              <a:latin typeface="Cambria Math"/>
                            </a:rPr>
                            <m:t>) 1</m:t>
                          </m:r>
                        </m:e>
                        <m:e>
                          <m:r>
                            <a:rPr lang="tr-TR" sz="40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tr-TR" sz="4000" b="0" i="1" smtClean="0">
                              <a:latin typeface="Cambria Math"/>
                            </a:rPr>
                            <m:t>) 2</m:t>
                          </m:r>
                        </m:e>
                      </m:mr>
                    </m:m>
                  </m:oMath>
                </a14:m>
                <a:r>
                  <a:rPr lang="tr-TR" sz="4000" dirty="0" smtClean="0"/>
                  <a:t>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tr-TR" sz="4000" i="1" dirty="0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tr-TR" sz="4000" b="0" i="1" dirty="0" smtClean="0">
                              <a:latin typeface="Cambria Math"/>
                            </a:rPr>
                            <m:t>𝐷</m:t>
                          </m:r>
                          <m:r>
                            <a:rPr lang="tr-TR" sz="4000" b="0" i="1" dirty="0" smtClean="0">
                              <a:latin typeface="Cambria Math"/>
                            </a:rPr>
                            <m:t>) 3</m:t>
                          </m:r>
                        </m:e>
                        <m:e>
                          <m:r>
                            <a:rPr lang="tr-TR" sz="4000" b="0" i="1" dirty="0" smtClean="0">
                              <a:latin typeface="Cambria Math"/>
                            </a:rPr>
                            <m:t>𝐸</m:t>
                          </m:r>
                          <m:r>
                            <a:rPr lang="tr-TR" sz="4000" b="0" i="1" dirty="0" smtClean="0">
                              <a:latin typeface="Cambria Math"/>
                            </a:rPr>
                            <m:t>) 4</m:t>
                          </m:r>
                        </m:e>
                      </m:mr>
                    </m:m>
                  </m:oMath>
                </a14:m>
                <a:endParaRPr lang="tr-TR" sz="4400" dirty="0"/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00" y="3933111"/>
                <a:ext cx="7003327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60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12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o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8757286"/>
                  </p:ext>
                </p:extLst>
              </p:nvPr>
            </p:nvGraphicFramePr>
            <p:xfrm>
              <a:off x="1043608" y="1340768"/>
              <a:ext cx="6898616" cy="40607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5362"/>
                    <a:gridCol w="6143254"/>
                  </a:tblGrid>
                  <a:tr h="9065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tr-TR" sz="36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4)</a:t>
                          </a:r>
                          <a:endParaRPr lang="tr-TR" sz="36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20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2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2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2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tr-TR" sz="3200" i="1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lang="tr-TR" sz="3200" i="1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3200" i="1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z="3200" i="1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  <m:t>𝑜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tr-TR" sz="320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  <m:r>
                                      <a:rPr lang="tr-TR" sz="32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=</m:t>
                                    </m:r>
                                    <m:sSup>
                                      <m:sSupPr>
                                        <m:ctrlPr>
                                          <a:rPr lang="tr-TR" sz="320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32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func>
                                          <m:funcPr>
                                            <m:ctrlPr>
                                              <a:rPr lang="tr-TR" sz="320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limLow>
                                              <m:limLowPr>
                                                <m:ctrlPr>
                                                  <a:rPr lang="tr-TR" sz="3200" i="1" smtClean="0">
                                                    <a:latin typeface="Cambria Math"/>
                                                    <a:cs typeface="Times New Roman" pitchFamily="18" charset="0"/>
                                                  </a:rPr>
                                                </m:ctrlPr>
                                              </m:limLowPr>
                                              <m:e>
                                                <m:r>
                                                  <a:rPr lang="tr-TR" sz="3200" i="1" smtClean="0">
                                                    <a:latin typeface="Cambria Math"/>
                                                    <a:cs typeface="Times New Roman" pitchFamily="18" charset="0"/>
                                                  </a:rPr>
                                                  <m:t>𝑙𝑖𝑚</m:t>
                                                </m:r>
                                              </m:e>
                                              <m:lim>
                                                <m:r>
                                                  <a:rPr lang="tr-TR" sz="3200" b="0" i="1" smtClean="0">
                                                    <a:latin typeface="Cambria Math"/>
                                                    <a:cs typeface="Times New Roman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tr-TR" sz="3200" b="0" i="1" smtClean="0">
                                                    <a:latin typeface="Cambria Math"/>
                                                    <a:ea typeface="Cambria Math"/>
                                                    <a:cs typeface="Times New Roman" pitchFamily="18" charset="0"/>
                                                  </a:rPr>
                                                  <m:t>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tr-TR" sz="3200" b="0" i="1" smtClean="0">
                                                        <a:latin typeface="Cambria Math"/>
                                                        <a:ea typeface="Cambria Math"/>
                                                        <a:cs typeface="Times New Roman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tr-TR" sz="3200" b="0" i="1" smtClean="0">
                                                        <a:latin typeface="Cambria Math"/>
                                                        <a:ea typeface="Cambria Math"/>
                                                        <a:cs typeface="Times New Roman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tr-TR" sz="3200" b="0" i="1" smtClean="0">
                                                        <a:latin typeface="Cambria Math"/>
                                                        <a:ea typeface="Cambria Math"/>
                                                        <a:cs typeface="Times New Roman" pitchFamily="18" charset="0"/>
                                                      </a:rPr>
                                                      <m:t>𝑜</m:t>
                                                    </m:r>
                                                  </m:sub>
                                                </m:sSub>
                                              </m:lim>
                                            </m:limLow>
                                          </m:fName>
                                          <m:e>
                                            <m:r>
                                              <a:rPr lang="tr-TR" sz="32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𝑓</m:t>
                                            </m:r>
                                            <m:r>
                                              <a:rPr lang="tr-TR" sz="32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tr-TR" sz="32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tr-TR" sz="32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</m:func>
                                      </m:sup>
                                    </m:sSup>
                                  </m:e>
                                </m:func>
                              </m:oMath>
                            </m:oMathPara>
                          </a14:m>
                          <a:endParaRPr lang="tr-TR" sz="3200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</a:tr>
                  <a:tr h="5827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tr-TR" sz="36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5)</a:t>
                          </a:r>
                          <a:endParaRPr lang="tr-TR" sz="36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20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2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2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2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tr-TR" sz="3200" i="1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lang="tr-TR" sz="3200" i="1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3200" i="1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z="3200" i="1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  <m:t>𝑜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tr-TR" sz="320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  <m:r>
                                      <a:rPr lang="tr-TR" sz="32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tr-TR" sz="320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tr-TR" sz="320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limLow>
                                              <m:limLowPr>
                                                <m:ctrlPr>
                                                  <a:rPr lang="tr-TR" sz="3200" i="1" smtClean="0">
                                                    <a:latin typeface="Cambria Math"/>
                                                    <a:cs typeface="Times New Roman" pitchFamily="18" charset="0"/>
                                                  </a:rPr>
                                                </m:ctrlPr>
                                              </m:limLowPr>
                                              <m:e>
                                                <m:r>
                                                  <a:rPr lang="tr-TR" sz="3200" i="1" smtClean="0">
                                                    <a:latin typeface="Cambria Math"/>
                                                    <a:cs typeface="Times New Roman" pitchFamily="18" charset="0"/>
                                                  </a:rPr>
                                                  <m:t>𝑙𝑖𝑚</m:t>
                                                </m:r>
                                              </m:e>
                                              <m:lim>
                                                <m:r>
                                                  <a:rPr lang="tr-TR" sz="3200" b="0" i="1" smtClean="0">
                                                    <a:latin typeface="Cambria Math"/>
                                                    <a:cs typeface="Times New Roman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tr-TR" sz="3200" b="0" i="1" smtClean="0">
                                                    <a:latin typeface="Cambria Math"/>
                                                    <a:ea typeface="Cambria Math"/>
                                                    <a:cs typeface="Times New Roman" pitchFamily="18" charset="0"/>
                                                  </a:rPr>
                                                  <m:t>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tr-TR" sz="3200" b="0" i="1" smtClean="0">
                                                        <a:latin typeface="Cambria Math"/>
                                                        <a:ea typeface="Cambria Math"/>
                                                        <a:cs typeface="Times New Roman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tr-TR" sz="3200" b="0" i="1" smtClean="0">
                                                        <a:latin typeface="Cambria Math"/>
                                                        <a:ea typeface="Cambria Math"/>
                                                        <a:cs typeface="Times New Roman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tr-TR" sz="3200" b="0" i="1" smtClean="0">
                                                        <a:latin typeface="Cambria Math"/>
                                                        <a:ea typeface="Cambria Math"/>
                                                        <a:cs typeface="Times New Roman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lim>
                                            </m:limLow>
                                          </m:fName>
                                          <m:e>
                                            <m:r>
                                              <a:rPr lang="tr-TR" sz="32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𝑓</m:t>
                                            </m:r>
                                            <m:r>
                                              <a:rPr lang="tr-TR" sz="32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tr-TR" sz="32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tr-TR" sz="32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tr-TR" sz="3200" i="1" dirty="0"/>
                        </a:p>
                      </a:txBody>
                      <a:tcPr anchor="ctr"/>
                    </a:tc>
                  </a:tr>
                  <a:tr h="14630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tr-TR" sz="36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6)</a:t>
                          </a:r>
                          <a:endParaRPr lang="tr-TR" sz="36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20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2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2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2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tr-TR" sz="3200" i="1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lang="tr-TR" sz="3200" i="1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3200" i="1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z="3200" i="1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  <m:t>𝑜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  <m:r>
                                      <a:rPr lang="tr-TR" sz="32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[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tr-TR" sz="320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tr-TR" sz="320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𝑙𝑜𝑔</m:t>
                                        </m:r>
                                      </m:fName>
                                      <m:e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  <m:r>
                                      <a:rPr lang="tr-TR" sz="32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]</m:t>
                                    </m:r>
                                    <m:r>
                                      <a:rPr lang="tr-TR" sz="32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=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tr-TR" sz="32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tr-TR" sz="32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𝑙𝑜𝑔</m:t>
                                    </m:r>
                                  </m:fName>
                                  <m:e>
                                    <m:r>
                                      <a:rPr lang="tr-TR" sz="32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(</m:t>
                                    </m:r>
                                    <m:func>
                                      <m:funcPr>
                                        <m:ctrlP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funcPr>
                                      <m:fName>
                                        <m:limLow>
                                          <m:limLowPr>
                                            <m:ctrlPr>
                                              <a:rPr lang="tr-TR" sz="3200" b="0" i="1" smtClean="0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a:rPr lang="tr-TR" sz="3200" b="0" i="1" smtClean="0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  <m:t>𝑙𝑖𝑚</m:t>
                                            </m:r>
                                          </m:e>
                                          <m:lim>
                                            <m:r>
                                              <a:rPr lang="tr-TR" sz="3200" b="0" i="1" smtClean="0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tr-TR" sz="3200" b="0" i="1" smtClean="0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  <m:t>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tr-TR" sz="3200" b="0" i="1" smtClean="0">
                                                    <a:latin typeface="Cambria Math"/>
                                                    <a:ea typeface="Cambria Math"/>
                                                    <a:cs typeface="Times New Roman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sz="3200" b="0" i="1" smtClean="0">
                                                    <a:latin typeface="Cambria Math"/>
                                                    <a:ea typeface="Cambria Math"/>
                                                    <a:cs typeface="Times New Roman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sz="3200" b="0" i="1" smtClean="0">
                                                    <a:latin typeface="Cambria Math"/>
                                                    <a:ea typeface="Cambria Math"/>
                                                    <a:cs typeface="Times New Roman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lim>
                                        </m:limLow>
                                      </m:fName>
                                      <m:e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e>
                                </m:func>
                                <m:r>
                                  <a:rPr lang="tr-TR" sz="32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tr-TR" sz="3200" i="1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o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8757286"/>
                  </p:ext>
                </p:extLst>
              </p:nvPr>
            </p:nvGraphicFramePr>
            <p:xfrm>
              <a:off x="1043608" y="1340768"/>
              <a:ext cx="6898616" cy="40607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5362"/>
                    <a:gridCol w="6143254"/>
                  </a:tblGrid>
                  <a:tr h="13858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tr-TR" sz="36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4)</a:t>
                          </a:r>
                          <a:endParaRPr lang="tr-TR" sz="36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2302" t="-441" b="-193833"/>
                          </a:stretch>
                        </a:blipFill>
                      </a:tcPr>
                    </a:tc>
                  </a:tr>
                  <a:tr h="12117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tr-TR" sz="36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5)</a:t>
                          </a:r>
                          <a:endParaRPr lang="tr-TR" sz="36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2302" t="-114573" b="-121106"/>
                          </a:stretch>
                        </a:blipFill>
                      </a:tcPr>
                    </a:tc>
                  </a:tr>
                  <a:tr h="14630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tr-TR" sz="36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6)</a:t>
                          </a:r>
                          <a:endParaRPr lang="tr-TR" sz="36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2302" t="-177917" b="-41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582048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755576" y="836712"/>
                <a:ext cx="7488832" cy="2718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40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  <a:endParaRPr lang="tr-TR" sz="4000" i="1" dirty="0" smtClean="0">
                  <a:solidFill>
                    <a:srgbClr val="FFFF00"/>
                  </a:solidFill>
                  <a:latin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4000" i="1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0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40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tr-TR" sz="400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40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40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−3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+1 </m:t>
                                  </m:r>
                                </m:num>
                                <m:den>
                                  <m: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tr-TR" sz="4000" b="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836712"/>
                <a:ext cx="7488832" cy="2718949"/>
              </a:xfrm>
              <a:prstGeom prst="rect">
                <a:avLst/>
              </a:prstGeom>
              <a:blipFill rotWithShape="1">
                <a:blip r:embed="rId2"/>
                <a:stretch>
                  <a:fillRect l="-2932" t="-3812" b="-87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07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69876" y="764704"/>
                <a:ext cx="7446540" cy="286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  <a:endParaRPr lang="tr-TR" sz="4000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sz="40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+10 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sz="40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−2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−5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76" y="764704"/>
                <a:ext cx="7446540" cy="2866426"/>
              </a:xfrm>
              <a:prstGeom prst="rect">
                <a:avLst/>
              </a:prstGeom>
              <a:blipFill rotWithShape="1">
                <a:blip r:embed="rId2"/>
                <a:stretch>
                  <a:fillRect l="-2948" t="-3397" b="-594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90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15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12" y="2492896"/>
            <a:ext cx="492534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ulut Belirtme Çizgisi 2"/>
          <p:cNvSpPr/>
          <p:nvPr/>
        </p:nvSpPr>
        <p:spPr>
          <a:xfrm>
            <a:off x="4211962" y="-68284"/>
            <a:ext cx="3384374" cy="3065236"/>
          </a:xfrm>
          <a:prstGeom prst="cloudCallout">
            <a:avLst>
              <a:gd name="adj1" fmla="val -72987"/>
              <a:gd name="adj2" fmla="val 35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 rot="20410855">
            <a:off x="4381936" y="802111"/>
            <a:ext cx="310280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400" b="1" dirty="0" smtClean="0">
                <a:solidFill>
                  <a:srgbClr val="FFC000"/>
                </a:solidFill>
              </a:rPr>
              <a:t>Arkadaşlar  bu konuyu tekrar etmez isek çabucak unutabiliriz</a:t>
            </a:r>
            <a:endParaRPr lang="tr-TR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692696"/>
                <a:ext cx="7488832" cy="2131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3600" b="0" i="1" smtClean="0">
                                  <a:latin typeface="Cambria Math"/>
                                </a:rPr>
                                <m:t>+4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−3 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tr-TR" sz="4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692696"/>
                <a:ext cx="7488832" cy="2131674"/>
              </a:xfrm>
              <a:prstGeom prst="rect">
                <a:avLst/>
              </a:prstGeom>
              <a:blipFill rotWithShape="1">
                <a:blip r:embed="rId2"/>
                <a:stretch>
                  <a:fillRect l="-2932" t="-4585" b="-117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45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17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692696"/>
                <a:ext cx="7488832" cy="2156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tr-TR" sz="3600" b="0" i="1" smtClean="0">
                                  <a:latin typeface="Cambria Math"/>
                                </a:rPr>
                                <m:t>−6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−5 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tr-TR" sz="4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692696"/>
                <a:ext cx="7488832" cy="2156168"/>
              </a:xfrm>
              <a:prstGeom prst="rect">
                <a:avLst/>
              </a:prstGeom>
              <a:blipFill rotWithShape="1">
                <a:blip r:embed="rId2"/>
                <a:stretch>
                  <a:fillRect l="-2932" t="-4533" b="-1076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37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18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1043608" y="764704"/>
                <a:ext cx="7200800" cy="2131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3600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3600" b="0" i="1" smtClean="0">
                                  <a:latin typeface="Cambria Math"/>
                                </a:rPr>
                                <m:t>+4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+3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tr-TR" sz="4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764704"/>
                <a:ext cx="7200800" cy="2131674"/>
              </a:xfrm>
              <a:prstGeom prst="rect">
                <a:avLst/>
              </a:prstGeom>
              <a:blipFill rotWithShape="1">
                <a:blip r:embed="rId2"/>
                <a:stretch>
                  <a:fillRect l="-2964" t="-4571" b="-114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293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19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764704"/>
                <a:ext cx="7488832" cy="2141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4000" b="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tr-TR" sz="40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tr-TR" sz="40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tr-TR" sz="4000" i="1" smtClean="0">
                                <a:latin typeface="Cambria Math"/>
                              </a:rPr>
                              <m:t>𝑙𝑖𝑚</m:t>
                            </m:r>
                          </m:e>
                          <m:lim>
                            <m:r>
                              <a:rPr lang="tr-TR" sz="40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tr-TR" sz="4000" b="0" i="1" smtClean="0">
                                <a:latin typeface="Cambria Math"/>
                                <a:ea typeface="Cambria Math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tr-TR" sz="4000" b="0" i="1" smtClean="0">
                            <a:latin typeface="Cambria Math"/>
                          </a:rPr>
                          <m:t>[</m:t>
                        </m:r>
                        <m:d>
                          <m:dPr>
                            <m:ctrlPr>
                              <a:rPr lang="tr-TR" sz="40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tr-TR" sz="4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tr-TR" sz="4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tr-TR" sz="4000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tr-TR" sz="40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tr-TR" sz="4000" b="0" i="1" smtClean="0">
                            <a:latin typeface="Cambria Math"/>
                          </a:rPr>
                          <m:t>.(</m:t>
                        </m:r>
                        <m:sSup>
                          <m:sSupPr>
                            <m:ctrlPr>
                              <a:rPr lang="tr-TR" sz="4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sz="4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tr-TR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tr-TR" sz="4000" b="0" i="1" smtClean="0">
                            <a:latin typeface="Cambria Math"/>
                          </a:rPr>
                          <m:t>+4</m:t>
                        </m:r>
                        <m:r>
                          <a:rPr lang="tr-TR" sz="4000" b="0" i="1" smtClean="0">
                            <a:latin typeface="Cambria Math"/>
                          </a:rPr>
                          <m:t>𝑥</m:t>
                        </m:r>
                        <m:r>
                          <a:rPr lang="tr-TR" sz="4000" b="0" i="1" smtClean="0">
                            <a:latin typeface="Cambria Math"/>
                          </a:rPr>
                          <m:t>+1)]</m:t>
                        </m:r>
                      </m:e>
                    </m:func>
                    <m:r>
                      <a:rPr lang="tr-TR" sz="4000" i="1">
                        <a:latin typeface="Cambria Math"/>
                      </a:rPr>
                      <m:t> </m:t>
                    </m:r>
                    <m:r>
                      <a:rPr lang="tr-TR" sz="4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 limitinin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64704"/>
                <a:ext cx="7488832" cy="2141164"/>
              </a:xfrm>
              <a:prstGeom prst="rect">
                <a:avLst/>
              </a:prstGeom>
              <a:blipFill rotWithShape="1">
                <a:blip r:embed="rId2"/>
                <a:stretch>
                  <a:fillRect l="-2932" t="-5114" b="-110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9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41174" y="2481863"/>
                <a:ext cx="7632848" cy="175432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=(</m:t>
                    </m:r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 reel sayılarda bir açık aralık ve </a:t>
                </a:r>
                <a14:m>
                  <m:oMath xmlns:m="http://schemas.openxmlformats.org/officeDocument/2006/math"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:</m:t>
                    </m:r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tr-TR" sz="3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tr-TR" sz="3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𝑅</m:t>
                    </m:r>
                  </m:oMath>
                </a14:m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 veya</a:t>
                </a:r>
                <a:r>
                  <a:rPr lang="tr-TR" sz="36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3600" i="1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tr-TR" sz="3600" i="1">
                        <a:latin typeface="Cambria Math"/>
                        <a:cs typeface="Times New Roman" pitchFamily="18" charset="0"/>
                      </a:rPr>
                      <m:t>:</m:t>
                    </m:r>
                    <m:r>
                      <a:rPr lang="tr-TR" sz="3600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tr-TR" sz="3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36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tr-TR" sz="36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3600" b="0" i="1" smtClean="0">
                                <a:latin typeface="Cambria Math"/>
                                <a:cs typeface="Times New Roman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tr-TR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tr-TR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𝑅</m:t>
                    </m:r>
                  </m:oMath>
                </a14:m>
                <a:r>
                  <a:rPr lang="tr-TR" sz="36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fonksiyonu verilmiş olsun.</a:t>
                </a:r>
                <a:endParaRPr lang="tr-TR" sz="3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74" y="2481863"/>
                <a:ext cx="7632848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2476" t="-4861" r="-2396" b="-125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6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20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971600" y="764704"/>
                <a:ext cx="7200800" cy="213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  <a:endParaRPr lang="tr-TR" sz="4000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r>
                            <a:rPr lang="tr-TR" sz="4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−10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764704"/>
                <a:ext cx="7200800" cy="2134110"/>
              </a:xfrm>
              <a:prstGeom prst="rect">
                <a:avLst/>
              </a:prstGeom>
              <a:blipFill rotWithShape="1">
                <a:blip r:embed="rId3"/>
                <a:stretch>
                  <a:fillRect l="-2961" t="-4558" b="-85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2284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21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971600" y="764704"/>
                <a:ext cx="7200800" cy="2260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  <a:endParaRPr lang="tr-TR" sz="4000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+2 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764704"/>
                <a:ext cx="7200800" cy="2260747"/>
              </a:xfrm>
              <a:prstGeom prst="rect">
                <a:avLst/>
              </a:prstGeom>
              <a:blipFill rotWithShape="1">
                <a:blip r:embed="rId3"/>
                <a:stretch>
                  <a:fillRect l="-2961" t="-4313" b="-91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22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971600" y="764704"/>
                <a:ext cx="7200800" cy="213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  <a:endParaRPr lang="tr-TR" sz="4000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tr-TR" sz="400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tr-TR" sz="4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a:rPr lang="tr-TR" sz="4000" i="1" smtClean="0">
                                <a:latin typeface="Cambria Math"/>
                                <a:cs typeface="Times New Roman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tr-TR" sz="40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tr-TR" sz="4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tr-TR" sz="40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tr-TR" sz="40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40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tr-TR" sz="40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−3</m:t>
                                </m:r>
                              </m:e>
                            </m:d>
                            <m:r>
                              <a:rPr lang="tr-TR" sz="40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tr-TR" sz="40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tr-TR" sz="40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40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tr-TR" sz="40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40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tr-TR" sz="40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tr-TR" sz="40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−12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tr-TR" sz="2400" i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764704"/>
                <a:ext cx="7200800" cy="2134110"/>
              </a:xfrm>
              <a:prstGeom prst="rect">
                <a:avLst/>
              </a:prstGeom>
              <a:blipFill rotWithShape="1">
                <a:blip r:embed="rId2"/>
                <a:stretch>
                  <a:fillRect l="-2961" t="-4558" b="-85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60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23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08618" y="764704"/>
                <a:ext cx="7543802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2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Uyarı:</a:t>
                </a:r>
              </a:p>
              <a:p>
                <a:pPr algn="just"/>
                <a:r>
                  <a:rPr lang="tr-TR" sz="3200" i="1" dirty="0" smtClean="0">
                    <a:latin typeface="Times New Roman" pitchFamily="18" charset="0"/>
                    <a:cs typeface="Times New Roman" pitchFamily="18" charset="0"/>
                  </a:rPr>
                  <a:t>Bir fonksiyonun limiti hesaplanırken; kritik olmayan noktalarda sağdan ve soldan limite bakmaya gerek yoktur. Fonksiyonun kritik olmayan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tr-TR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3200" b="0" i="1" smtClean="0">
                            <a:latin typeface="Cambria Math"/>
                            <a:cs typeface="Times New Roman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tr-TR" sz="3200" i="1" dirty="0" smtClean="0">
                    <a:latin typeface="Times New Roman" pitchFamily="18" charset="0"/>
                    <a:cs typeface="Times New Roman" pitchFamily="18" charset="0"/>
                  </a:rPr>
                  <a:t> noktalarındaki limiti, bu nokta-</a:t>
                </a:r>
                <a:r>
                  <a:rPr lang="tr-TR" sz="3200" i="1" dirty="0" err="1" smtClean="0">
                    <a:latin typeface="Times New Roman" pitchFamily="18" charset="0"/>
                    <a:cs typeface="Times New Roman" pitchFamily="18" charset="0"/>
                  </a:rPr>
                  <a:t>larda</a:t>
                </a:r>
                <a:r>
                  <a:rPr lang="tr-TR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tr-TR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3200" i="1">
                            <a:latin typeface="Cambria Math"/>
                            <a:cs typeface="Times New Roman" pitchFamily="18" charset="0"/>
                          </a:rPr>
                          <m:t>𝑜</m:t>
                        </m:r>
                      </m:sub>
                    </m:sSub>
                    <m:r>
                      <a:rPr lang="tr-TR" sz="3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tr-TR" sz="3200" i="1" dirty="0" smtClean="0">
                    <a:latin typeface="Times New Roman" pitchFamily="18" charset="0"/>
                    <a:cs typeface="Times New Roman" pitchFamily="18" charset="0"/>
                  </a:rPr>
                  <a:t>değeri yerine yazılarak bulunur.</a:t>
                </a:r>
              </a:p>
              <a:p>
                <a:pPr algn="just"/>
                <a:endParaRPr lang="tr-TR" sz="32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3200" i="1" dirty="0">
                    <a:latin typeface="Times New Roman" pitchFamily="18" charset="0"/>
                    <a:cs typeface="Times New Roman" pitchFamily="18" charset="0"/>
                  </a:rPr>
                  <a:t>Bir </a:t>
                </a:r>
                <a:r>
                  <a:rPr lang="tr-TR" sz="3200" i="1" dirty="0" smtClean="0">
                    <a:latin typeface="Times New Roman" pitchFamily="18" charset="0"/>
                    <a:cs typeface="Times New Roman" pitchFamily="18" charset="0"/>
                  </a:rPr>
                  <a:t>fonksiyonun kritik noktalarında limit </a:t>
                </a:r>
                <a:r>
                  <a:rPr lang="tr-TR" sz="3200" i="1" dirty="0" err="1" smtClean="0">
                    <a:latin typeface="Times New Roman" pitchFamily="18" charset="0"/>
                    <a:cs typeface="Times New Roman" pitchFamily="18" charset="0"/>
                  </a:rPr>
                  <a:t>so-rulursa</a:t>
                </a:r>
                <a:r>
                  <a:rPr lang="tr-TR" sz="3200" i="1" dirty="0" smtClean="0">
                    <a:latin typeface="Times New Roman" pitchFamily="18" charset="0"/>
                    <a:cs typeface="Times New Roman" pitchFamily="18" charset="0"/>
                  </a:rPr>
                  <a:t>, bu noktalarda sağdan ve soldan li-mite bakılır. </a:t>
                </a:r>
                <a:endParaRPr lang="tr-TR" sz="3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18" y="764704"/>
                <a:ext cx="7543802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2102" t="-1701" r="-2021" b="-291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8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24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12205"/>
              </p:ext>
            </p:extLst>
          </p:nvPr>
        </p:nvGraphicFramePr>
        <p:xfrm>
          <a:off x="853546" y="908720"/>
          <a:ext cx="7462869" cy="4707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3447"/>
                <a:gridCol w="6789422"/>
              </a:tblGrid>
              <a:tr h="936104">
                <a:tc>
                  <a:txBody>
                    <a:bodyPr/>
                    <a:lstStyle/>
                    <a:p>
                      <a:pPr algn="r"/>
                      <a:endParaRPr lang="tr-TR" sz="3600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3600" i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Kritik Noktalar</a:t>
                      </a:r>
                      <a:endParaRPr lang="tr-TR" sz="3600" i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r"/>
                      <a:r>
                        <a:rPr lang="tr-TR" sz="3600" i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</a:t>
                      </a:r>
                      <a:endParaRPr lang="tr-TR" sz="3600" i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3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Kesirli</a:t>
                      </a:r>
                      <a:r>
                        <a:rPr lang="tr-TR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fonksiyonlarda paydayı sıfır yapan değerler</a:t>
                      </a:r>
                      <a:endParaRPr lang="tr-TR" sz="3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87544">
                <a:tc>
                  <a:txBody>
                    <a:bodyPr/>
                    <a:lstStyle/>
                    <a:p>
                      <a:pPr algn="r"/>
                      <a:r>
                        <a:rPr lang="tr-TR" sz="3600" i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</a:t>
                      </a:r>
                      <a:endParaRPr lang="tr-TR" sz="3600" i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3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Parçalı fonksiyonlarda fonksiyonun kuralının değiştiği noktalar</a:t>
                      </a:r>
                      <a:endParaRPr lang="tr-TR" sz="3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93755">
                <a:tc>
                  <a:txBody>
                    <a:bodyPr/>
                    <a:lstStyle/>
                    <a:p>
                      <a:pPr algn="r"/>
                      <a:r>
                        <a:rPr lang="tr-TR" sz="3600" i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  <a:endParaRPr lang="tr-TR" sz="3600" i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3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Mutlak değer fonksiyonunda içeriyi sıfır yapan değer</a:t>
                      </a:r>
                      <a:endParaRPr lang="tr-TR" sz="3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27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25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755576" y="764704"/>
                <a:ext cx="8064896" cy="263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  <a:endParaRPr lang="tr-TR" sz="4000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tr-TR" sz="12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imiti var mıdır? varsa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764704"/>
                <a:ext cx="8064896" cy="2636684"/>
              </a:xfrm>
              <a:prstGeom prst="rect">
                <a:avLst/>
              </a:prstGeom>
              <a:blipFill rotWithShape="1">
                <a:blip r:embed="rId2"/>
                <a:stretch>
                  <a:fillRect l="-2721" t="-3695" b="-90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45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755576" y="764704"/>
                <a:ext cx="7632848" cy="2753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  <a:endParaRPr lang="tr-TR" sz="4000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−2</m:t>
                                  </m:r>
                                </m:e>
                                <m:sup>
                                  <m: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sz="40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40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40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tr-TR" sz="16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764704"/>
                <a:ext cx="7632848" cy="2753639"/>
              </a:xfrm>
              <a:prstGeom prst="rect">
                <a:avLst/>
              </a:prstGeom>
              <a:blipFill rotWithShape="1">
                <a:blip r:embed="rId2"/>
                <a:stretch>
                  <a:fillRect l="-2875" t="-3540" b="-86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74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27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808618" y="764704"/>
            <a:ext cx="77958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Trigonometrik Fonksiyonların limiti</a:t>
            </a:r>
          </a:p>
          <a:p>
            <a:pPr algn="just"/>
            <a:endParaRPr lang="tr-TR" sz="4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ik Üçgen 1"/>
          <p:cNvSpPr/>
          <p:nvPr/>
        </p:nvSpPr>
        <p:spPr>
          <a:xfrm>
            <a:off x="1031267" y="2348880"/>
            <a:ext cx="2160240" cy="2016224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70C0"/>
              </a:solidFill>
            </a:endParaRPr>
          </a:p>
        </p:txBody>
      </p:sp>
      <p:sp>
        <p:nvSpPr>
          <p:cNvPr id="6" name="Yay 5"/>
          <p:cNvSpPr/>
          <p:nvPr/>
        </p:nvSpPr>
        <p:spPr>
          <a:xfrm>
            <a:off x="2746648" y="3907904"/>
            <a:ext cx="914400" cy="914400"/>
          </a:xfrm>
          <a:prstGeom prst="arc">
            <a:avLst>
              <a:gd name="adj1" fmla="val 10831100"/>
              <a:gd name="adj2" fmla="val 13335379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FFFF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38420" y="190347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5720" y="44529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3203848" y="44812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/>
              <p:cNvSpPr txBox="1"/>
              <p:nvPr/>
            </p:nvSpPr>
            <p:spPr>
              <a:xfrm>
                <a:off x="2459390" y="3907904"/>
                <a:ext cx="367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latin typeface="Cambria Math"/>
                          <a:ea typeface="Cambria Math" pitchFamily="18" charset="0"/>
                          <a:cs typeface="Times New Roman" pitchFamily="18" charset="0"/>
                        </a:rPr>
                        <m:t>𝒙</m:t>
                      </m:r>
                    </m:oMath>
                  </m:oMathPara>
                </a14:m>
                <a:endParaRPr lang="tr-TR" b="1" i="1" dirty="0"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90" y="3907904"/>
                <a:ext cx="36740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Metin kutusu 11"/>
          <p:cNvSpPr txBox="1"/>
          <p:nvPr/>
        </p:nvSpPr>
        <p:spPr>
          <a:xfrm>
            <a:off x="238454" y="317232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Karşı</a:t>
            </a:r>
            <a:endParaRPr lang="tr-T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475656" y="448132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Komşu</a:t>
            </a:r>
            <a:endParaRPr lang="tr-T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 rot="2725294">
            <a:off x="1719792" y="3101884"/>
            <a:ext cx="1562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Hipotenüs</a:t>
            </a:r>
            <a:endParaRPr lang="tr-TR" sz="24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o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0573145"/>
                  </p:ext>
                </p:extLst>
              </p:nvPr>
            </p:nvGraphicFramePr>
            <p:xfrm>
              <a:off x="4725600" y="1700807"/>
              <a:ext cx="3374792" cy="389356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74792"/>
                  </a:tblGrid>
                  <a:tr h="954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800" b="0" i="1" smtClean="0">
                                    <a:latin typeface="Cambria Math"/>
                                  </a:rPr>
                                  <m:t>𝑠𝑖𝑛𝑥</m:t>
                                </m:r>
                                <m:r>
                                  <a:rPr lang="tr-TR" sz="28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sz="2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𝑘𝑎𝑟</m:t>
                                    </m:r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ş</m:t>
                                    </m:r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𝚤</m:t>
                                    </m:r>
                                  </m:num>
                                  <m:den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h𝑖𝑝𝑜𝑡𝑒𝑛</m:t>
                                    </m:r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ü</m:t>
                                    </m:r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tr-TR" sz="2800" dirty="0"/>
                        </a:p>
                      </a:txBody>
                      <a:tcPr/>
                    </a:tc>
                  </a:tr>
                  <a:tr h="954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800" b="0" i="1" smtClean="0">
                                    <a:latin typeface="Cambria Math"/>
                                  </a:rPr>
                                  <m:t>𝑐𝑜𝑠𝑥</m:t>
                                </m:r>
                                <m:r>
                                  <a:rPr lang="tr-TR" sz="28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sz="2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𝑘𝑜𝑚</m:t>
                                    </m:r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ş</m:t>
                                    </m:r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num>
                                  <m:den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h𝑖𝑝𝑜𝑡𝑒𝑛</m:t>
                                    </m:r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ü</m:t>
                                    </m:r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tr-TR" sz="2800" dirty="0"/>
                        </a:p>
                      </a:txBody>
                      <a:tcPr/>
                    </a:tc>
                  </a:tr>
                  <a:tr h="954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800" b="0" i="1" smtClean="0">
                                    <a:latin typeface="Cambria Math"/>
                                  </a:rPr>
                                  <m:t>𝑡𝑎𝑛𝑥</m:t>
                                </m:r>
                                <m:r>
                                  <a:rPr lang="tr-TR" sz="28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sz="2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𝑘𝑎𝑟</m:t>
                                    </m:r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ş</m:t>
                                    </m:r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𝚤</m:t>
                                    </m:r>
                                  </m:num>
                                  <m:den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𝑘𝑜𝑚</m:t>
                                    </m:r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ş</m:t>
                                    </m:r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tr-TR" sz="2800" dirty="0"/>
                        </a:p>
                      </a:txBody>
                      <a:tcPr/>
                    </a:tc>
                  </a:tr>
                  <a:tr h="954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800" b="0" i="1" smtClean="0">
                                    <a:latin typeface="Cambria Math"/>
                                  </a:rPr>
                                  <m:t>𝑐𝑜𝑡𝑥</m:t>
                                </m:r>
                                <m:r>
                                  <a:rPr lang="tr-TR" sz="28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sz="2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𝑘𝑜𝑚</m:t>
                                    </m:r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ş</m:t>
                                    </m:r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num>
                                  <m:den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𝑘𝑎𝑟</m:t>
                                    </m:r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ş</m:t>
                                    </m:r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𝚤</m:t>
                                    </m:r>
                                    <m:r>
                                      <a:rPr lang="tr-TR" sz="28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tr-TR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o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0573145"/>
                  </p:ext>
                </p:extLst>
              </p:nvPr>
            </p:nvGraphicFramePr>
            <p:xfrm>
              <a:off x="4725600" y="1700807"/>
              <a:ext cx="3374792" cy="389356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74792"/>
                  </a:tblGrid>
                  <a:tr h="973392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b="-299375"/>
                          </a:stretch>
                        </a:blipFill>
                      </a:tcPr>
                    </a:tc>
                  </a:tr>
                  <a:tr h="973392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0000" b="-199375"/>
                          </a:stretch>
                        </a:blipFill>
                      </a:tcPr>
                    </a:tc>
                  </a:tr>
                  <a:tr h="973392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1258" b="-100629"/>
                          </a:stretch>
                        </a:blipFill>
                      </a:tcPr>
                    </a:tc>
                  </a:tr>
                  <a:tr h="973392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993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7" name="Düz Bağlayıcı 16"/>
          <p:cNvCxnSpPr/>
          <p:nvPr/>
        </p:nvCxnSpPr>
        <p:spPr>
          <a:xfrm>
            <a:off x="1043608" y="409571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1259608" y="4083504"/>
            <a:ext cx="0" cy="28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Dikdörtgen 26"/>
          <p:cNvSpPr/>
          <p:nvPr/>
        </p:nvSpPr>
        <p:spPr>
          <a:xfrm>
            <a:off x="1014109" y="3899791"/>
            <a:ext cx="64580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28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o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8632323"/>
                  </p:ext>
                </p:extLst>
              </p:nvPr>
            </p:nvGraphicFramePr>
            <p:xfrm>
              <a:off x="683568" y="579834"/>
              <a:ext cx="7632846" cy="542018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tableStyleId>{2D5ABB26-0587-4C30-8999-92F81FD0307C}</a:tableStyleId>
                  </a:tblPr>
                  <a:tblGrid>
                    <a:gridCol w="1272141"/>
                    <a:gridCol w="1272141"/>
                    <a:gridCol w="1272141"/>
                    <a:gridCol w="1272141"/>
                    <a:gridCol w="1272141"/>
                    <a:gridCol w="1272141"/>
                  </a:tblGrid>
                  <a:tr h="879980">
                    <a:tc>
                      <a:txBody>
                        <a:bodyPr/>
                        <a:lstStyle/>
                        <a:p>
                          <a:pPr algn="ctr"/>
                          <a:endParaRPr lang="tr-TR" sz="2400" b="1" dirty="0"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3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3200" smtClean="0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tr-TR" sz="3200" smtClean="0"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tr-TR" sz="3200" b="1" dirty="0"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3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3200" smtClean="0">
                                        <a:latin typeface="Cambria Math"/>
                                      </a:rPr>
                                      <m:t>𝟑𝟎</m:t>
                                    </m:r>
                                  </m:e>
                                  <m:sup>
                                    <m:r>
                                      <a:rPr lang="tr-TR" sz="3200" smtClean="0"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tr-TR" sz="3200" b="1" dirty="0"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3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3200" smtClean="0">
                                        <a:latin typeface="Cambria Math"/>
                                      </a:rPr>
                                      <m:t>𝟒𝟓</m:t>
                                    </m:r>
                                  </m:e>
                                  <m:sup>
                                    <m:r>
                                      <a:rPr lang="tr-TR" sz="3200" smtClean="0"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tr-TR" sz="3200" b="1" dirty="0"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3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3200" smtClean="0">
                                        <a:latin typeface="Cambria Math"/>
                                      </a:rPr>
                                      <m:t>𝟔𝟎</m:t>
                                    </m:r>
                                  </m:e>
                                  <m:sup>
                                    <m:r>
                                      <a:rPr lang="tr-TR" sz="3200" smtClean="0"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tr-TR" sz="3200" b="1" dirty="0"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3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3200" smtClean="0">
                                        <a:latin typeface="Cambria Math"/>
                                      </a:rPr>
                                      <m:t>𝟗𝟎</m:t>
                                    </m:r>
                                  </m:e>
                                  <m:sup>
                                    <m:r>
                                      <a:rPr lang="tr-TR" sz="3200" smtClean="0"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tr-TR" sz="3200" b="1" dirty="0"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36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3200" b="1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sin</a:t>
                          </a:r>
                          <a:endParaRPr lang="tr-TR" sz="3200" b="1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b="0" dirty="0" smtClean="0"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tr-TR" sz="2400" b="1" dirty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400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tr-TR" sz="2400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tr-TR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tr-TR" sz="24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tr-TR" sz="2400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tr-TR" sz="2400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tr-TR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tr-TR" sz="24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tr-TR" sz="2400" smtClean="0">
                                            <a:latin typeface="Cambria Math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tr-TR" sz="2400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tr-TR" sz="2400" b="1" dirty="0"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dirty="0" smtClean="0"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tr-TR" sz="2400" b="1" dirty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36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3200" b="1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cos</a:t>
                          </a:r>
                          <a:endParaRPr lang="tr-TR" sz="3200" b="1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b="0" dirty="0" smtClean="0"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tr-TR" sz="2400" b="1" dirty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tr-TR" sz="24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tr-TR" sz="2400" smtClean="0">
                                            <a:latin typeface="Cambria Math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tr-TR" sz="2400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tr-TR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tr-TR" sz="24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tr-TR" sz="2400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tr-TR" sz="2400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tr-TR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400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tr-TR" sz="2400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tr-TR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dirty="0" smtClean="0"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tr-TR" sz="2400" b="1" dirty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515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3200" b="1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tan</a:t>
                          </a:r>
                          <a:endParaRPr lang="tr-TR" sz="3200" b="1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b="0" dirty="0" smtClean="0"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tr-TR" sz="2400" b="1" dirty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400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tr-TR" sz="24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tr-TR" sz="2400" smtClean="0">
                                            <a:latin typeface="Cambria Math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tr-TR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b="0" dirty="0" smtClean="0"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tr-TR" sz="2400" b="1" dirty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tr-TR" sz="240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tr-TR" sz="2400" smtClean="0"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tr-TR" sz="2400" b="1" dirty="0"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tanımsız</a:t>
                          </a:r>
                          <a:endParaRPr lang="tr-TR" sz="2000" b="1" dirty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613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3200" b="1" i="1" dirty="0" err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cot</a:t>
                          </a:r>
                          <a:endParaRPr lang="tr-TR" sz="3200" b="1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b="0" dirty="0" smtClean="0"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tanımsız</a:t>
                          </a:r>
                          <a:endParaRPr lang="tr-TR" sz="2000" b="1" dirty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tr-TR" sz="240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tr-TR" sz="2400" smtClean="0"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tr-TR" sz="2400" b="1" dirty="0"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b="0" dirty="0" smtClean="0"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tr-TR" sz="2400" b="1" dirty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400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tr-TR" sz="24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tr-TR" sz="2400" smtClean="0">
                                            <a:latin typeface="Cambria Math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tr-TR" sz="2400" b="1" dirty="0"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dirty="0" smtClean="0"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tr-TR" sz="2400" b="1" dirty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o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8632323"/>
                  </p:ext>
                </p:extLst>
              </p:nvPr>
            </p:nvGraphicFramePr>
            <p:xfrm>
              <a:off x="683568" y="579834"/>
              <a:ext cx="7632846" cy="542018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tableStyleId>{2D5ABB26-0587-4C30-8999-92F81FD0307C}</a:tableStyleId>
                  </a:tblPr>
                  <a:tblGrid>
                    <a:gridCol w="1272141"/>
                    <a:gridCol w="1272141"/>
                    <a:gridCol w="1272141"/>
                    <a:gridCol w="1272141"/>
                    <a:gridCol w="1272141"/>
                    <a:gridCol w="1272141"/>
                  </a:tblGrid>
                  <a:tr h="879980">
                    <a:tc>
                      <a:txBody>
                        <a:bodyPr/>
                        <a:lstStyle/>
                        <a:p>
                          <a:pPr algn="ctr"/>
                          <a:endParaRPr lang="tr-TR" sz="2400" b="1" dirty="0"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4808" r="-405769" b="-5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3828" r="-303828" b="-5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3828" r="-203828" b="-5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05769" r="-104808" b="-5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03349" r="-4306" b="-529167"/>
                          </a:stretch>
                        </a:blipFill>
                      </a:tcPr>
                    </a:tc>
                  </a:tr>
                  <a:tr h="11636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3200" b="1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sin</a:t>
                          </a:r>
                          <a:endParaRPr lang="tr-TR" sz="3200" b="1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b="0" dirty="0" smtClean="0"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tr-TR" sz="2400" b="1" dirty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3828" t="-75393" r="-303828" b="-298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3828" t="-75393" r="-203828" b="-298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05769" t="-75393" r="-104808" b="-298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dirty="0" smtClean="0"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tr-TR" sz="2400" b="1" dirty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36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3200" b="1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cos</a:t>
                          </a:r>
                          <a:endParaRPr lang="tr-TR" sz="3200" b="1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b="0" dirty="0" smtClean="0"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tr-TR" sz="2400" b="1" dirty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3828" t="-175393" r="-303828" b="-198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3828" t="-175393" r="-203828" b="-198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05769" t="-175393" r="-104808" b="-198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dirty="0" smtClean="0"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tr-TR" sz="2400" b="1" dirty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515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3200" b="1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tan</a:t>
                          </a:r>
                          <a:endParaRPr lang="tr-TR" sz="3200" b="1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b="0" dirty="0" smtClean="0"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tr-TR" sz="2400" b="1" dirty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3828" t="-278307" r="-303828" b="-1010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b="0" dirty="0" smtClean="0"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tr-TR" sz="2400" b="1" dirty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05769" t="-278307" r="-104808" b="-1010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tanımsız</a:t>
                          </a:r>
                          <a:endParaRPr lang="tr-TR" sz="2000" b="1" dirty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613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3200" b="1" i="1" dirty="0" err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cot</a:t>
                          </a:r>
                          <a:endParaRPr lang="tr-TR" sz="3200" b="1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b="0" dirty="0" smtClean="0"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tanımsız</a:t>
                          </a:r>
                          <a:endParaRPr lang="tr-TR" sz="2000" b="1" dirty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3828" t="-410920" r="-303828" b="-9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b="0" dirty="0" smtClean="0"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tr-TR" sz="2400" b="1" dirty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05769" t="-410920" r="-104808" b="-9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dirty="0" smtClean="0"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tr-TR" sz="2400" b="1" dirty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820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29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o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9097228"/>
                  </p:ext>
                </p:extLst>
              </p:nvPr>
            </p:nvGraphicFramePr>
            <p:xfrm>
              <a:off x="827584" y="548680"/>
              <a:ext cx="7128792" cy="547260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85543"/>
                    <a:gridCol w="6343249"/>
                  </a:tblGrid>
                  <a:tr h="700209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tr-TR" sz="3200" b="1" i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   Kurallar</a:t>
                          </a:r>
                          <a:endParaRPr lang="tr-TR" sz="3200" b="1" i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tr-TR" sz="3200" dirty="0"/>
                        </a:p>
                      </a:txBody>
                      <a:tcPr/>
                    </a:tc>
                  </a:tr>
                  <a:tr h="121047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2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1)</a:t>
                          </a:r>
                          <a:endParaRPr lang="tr-TR" sz="32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2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20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200" i="1" smtClean="0">
                                            <a:latin typeface="Cambria Math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200" i="1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32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𝑠𝑖𝑛𝑥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num>
                                      <m:den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den>
                                    </m:f>
                                    <m:r>
                                      <a:rPr lang="tr-TR" sz="32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tr-TR" sz="3200" dirty="0" smtClean="0"/>
                        </a:p>
                      </a:txBody>
                      <a:tcPr/>
                    </a:tc>
                  </a:tr>
                  <a:tr h="117561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2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2)</a:t>
                          </a:r>
                          <a:endParaRPr lang="tr-TR" sz="32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2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20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200" i="1" smtClean="0">
                                            <a:latin typeface="Cambria Math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200" i="1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32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𝑡𝑎𝑛𝑥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num>
                                      <m:den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den>
                                    </m:f>
                                    <m:r>
                                      <a:rPr lang="tr-TR" sz="32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tr-TR" sz="3200" dirty="0"/>
                        </a:p>
                      </a:txBody>
                      <a:tcPr/>
                    </a:tc>
                  </a:tr>
                  <a:tr h="117584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2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3)</a:t>
                          </a:r>
                          <a:endParaRPr lang="tr-TR" sz="32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2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20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200" i="1" smtClean="0">
                                            <a:latin typeface="Cambria Math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200" i="1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32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𝑡𝑎𝑛𝑥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num>
                                      <m:den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𝑠𝑖𝑛𝑥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den>
                                    </m:f>
                                    <m:r>
                                      <a:rPr lang="tr-TR" sz="32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tr-TR" sz="3200" dirty="0" smtClean="0"/>
                        </a:p>
                      </a:txBody>
                      <a:tcPr/>
                    </a:tc>
                  </a:tr>
                  <a:tr h="121047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2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4)</a:t>
                          </a:r>
                          <a:endParaRPr lang="tr-TR" sz="32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2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20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200" i="1" smtClean="0">
                                            <a:latin typeface="Cambria Math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200" i="1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32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𝑠𝑖𝑛𝑥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num>
                                      <m:den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𝑡𝑎𝑛𝑥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den>
                                    </m:f>
                                    <m:r>
                                      <a:rPr lang="tr-TR" sz="32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tr-TR" sz="320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o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9097228"/>
                  </p:ext>
                </p:extLst>
              </p:nvPr>
            </p:nvGraphicFramePr>
            <p:xfrm>
              <a:off x="827584" y="548680"/>
              <a:ext cx="7128792" cy="547260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85543"/>
                    <a:gridCol w="6343249"/>
                  </a:tblGrid>
                  <a:tr h="700209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tr-TR" sz="3200" b="1" i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   Kurallar</a:t>
                          </a:r>
                          <a:endParaRPr lang="tr-TR" sz="3200" b="1" i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tr-TR" sz="3200" dirty="0"/>
                        </a:p>
                      </a:txBody>
                      <a:tcPr/>
                    </a:tc>
                  </a:tr>
                  <a:tr h="121047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2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1)</a:t>
                          </a:r>
                          <a:endParaRPr lang="tr-TR" sz="32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500" t="-64824" r="-96" b="-293467"/>
                          </a:stretch>
                        </a:blipFill>
                      </a:tcPr>
                    </a:tc>
                  </a:tr>
                  <a:tr h="117561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2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2)</a:t>
                          </a:r>
                          <a:endParaRPr lang="tr-TR" sz="32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500" t="-170833" r="-96" b="-204167"/>
                          </a:stretch>
                        </a:blipFill>
                      </a:tcPr>
                    </a:tc>
                  </a:tr>
                  <a:tr h="117584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2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3)</a:t>
                          </a:r>
                          <a:endParaRPr lang="tr-TR" sz="32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500" t="-269430" r="-96" b="-103109"/>
                          </a:stretch>
                        </a:blipFill>
                      </a:tcPr>
                    </a:tc>
                  </a:tr>
                  <a:tr h="121047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2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4)</a:t>
                          </a:r>
                          <a:endParaRPr lang="tr-TR" sz="32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500" t="-358291" r="-9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2757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41174" y="1254028"/>
                <a:ext cx="7632848" cy="4209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/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Soldan Limit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 değişkeni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3600" b="0" i="1" smtClean="0">
                            <a:latin typeface="Cambria Math"/>
                            <a:cs typeface="Times New Roman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  a soldan yaklaştığında   </a:t>
                </a:r>
                <a:r>
                  <a:rPr lang="tr-TR" sz="36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tr-TR" sz="3600" dirty="0" smtClean="0">
                    <a:latin typeface="Cambria Math"/>
                    <a:ea typeface="Cambria Math"/>
                    <a:cs typeface="Times New Roman" pitchFamily="18" charset="0"/>
                  </a:rPr>
                  <a:t>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sz="36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tr-TR" sz="36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3600" b="0" i="1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tr-TR" sz="36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</m:sup>
                    </m:sSup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tr-TR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3600" b="0" i="1" dirty="0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tr-TR" sz="3600" b="0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tr-TR" sz="3600" b="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tr-TR" sz="3600" b="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tr-TR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fonksiyonu da K reel sayısına yaklaşıyor ise «</a:t>
                </a:r>
                <a14:m>
                  <m:oMath xmlns:m="http://schemas.openxmlformats.org/officeDocument/2006/math">
                    <m:r>
                      <a:rPr lang="tr-TR" sz="3600" i="1" dirty="0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tr-TR" sz="36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tr-TR" sz="36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tr-TR" sz="3600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tr-TR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in </a:t>
                </a:r>
                <a:r>
                  <a:rPr lang="tr-TR" sz="36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tr-TR" sz="3600" dirty="0">
                    <a:latin typeface="Cambria Math"/>
                    <a:ea typeface="Cambria Math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3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 noktasında soldan limiti K </a:t>
                </a:r>
                <a:r>
                  <a:rPr lang="tr-TR" sz="3600" i="1" dirty="0" err="1" smtClean="0">
                    <a:latin typeface="Times New Roman" pitchFamily="18" charset="0"/>
                    <a:cs typeface="Times New Roman" pitchFamily="18" charset="0"/>
                  </a:rPr>
                  <a:t>dır</a:t>
                </a:r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.» denir ve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tr-TR" sz="36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sz="36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36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36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tr-TR" sz="36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tr-TR" sz="3600" b="0" i="1" smtClean="0">
                              <a:latin typeface="Cambria Math"/>
                              <a:cs typeface="Times New Roman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36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tr-TR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sz="3600" b="0" i="1" smtClean="0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tr-TR" sz="3600" b="0" i="1" smtClean="0">
                              <a:latin typeface="Cambria Math"/>
                              <a:cs typeface="Times New Roman" pitchFamily="18" charset="0"/>
                            </a:rPr>
                            <m:t>𝐾</m:t>
                          </m:r>
                        </m:e>
                      </m:func>
                    </m:oMath>
                  </m:oMathPara>
                </a14:m>
                <a:endParaRPr lang="tr-TR" sz="36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şeklinde gösterilir.</a:t>
                </a:r>
                <a:endParaRPr lang="tr-TR" sz="3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74" y="1254028"/>
                <a:ext cx="7632848" cy="4209999"/>
              </a:xfrm>
              <a:prstGeom prst="rect">
                <a:avLst/>
              </a:prstGeom>
              <a:blipFill rotWithShape="1">
                <a:blip r:embed="rId2"/>
                <a:stretch>
                  <a:fillRect l="-2476" t="-1884" r="-2396" b="-49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7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30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o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2728990"/>
                  </p:ext>
                </p:extLst>
              </p:nvPr>
            </p:nvGraphicFramePr>
            <p:xfrm>
              <a:off x="899592" y="908720"/>
              <a:ext cx="7128792" cy="50604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85543"/>
                    <a:gridCol w="6343249"/>
                  </a:tblGrid>
                  <a:tr h="128352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2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5)</a:t>
                          </a:r>
                          <a:endParaRPr lang="tr-TR" sz="32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2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20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200" i="1" smtClean="0">
                                            <a:latin typeface="Cambria Math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200" i="1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32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𝑠𝑖𝑛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⁡(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𝑎𝑥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) </m:t>
                                        </m:r>
                                      </m:num>
                                      <m:den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𝑏𝑥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den>
                                    </m:f>
                                    <m:r>
                                      <a:rPr lang="tr-TR" sz="32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tr-TR" sz="32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tr-TR" sz="3200" dirty="0" smtClean="0"/>
                        </a:p>
                      </a:txBody>
                      <a:tcPr/>
                    </a:tc>
                  </a:tr>
                  <a:tr h="124656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2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6)</a:t>
                          </a:r>
                          <a:endParaRPr lang="tr-TR" sz="32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2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20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200" i="1" smtClean="0">
                                            <a:latin typeface="Cambria Math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200" i="1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32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𝑎𝑥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num>
                                      <m:den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𝑠𝑖𝑛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⁡(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𝑏𝑥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) </m:t>
                                        </m:r>
                                      </m:den>
                                    </m:f>
                                    <m:r>
                                      <a:rPr lang="tr-TR" sz="32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tr-TR" sz="32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tr-TR" sz="3200" dirty="0"/>
                        </a:p>
                      </a:txBody>
                      <a:tcPr/>
                    </a:tc>
                  </a:tr>
                  <a:tr h="124681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2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7)</a:t>
                          </a:r>
                          <a:endParaRPr lang="tr-TR" sz="32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2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20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200" i="1" smtClean="0">
                                            <a:latin typeface="Cambria Math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200" i="1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32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𝑡𝑎𝑛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⁡(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𝑎𝑥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) </m:t>
                                        </m:r>
                                      </m:num>
                                      <m:den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𝑏𝑥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den>
                                    </m:f>
                                    <m:r>
                                      <a:rPr lang="tr-TR" sz="32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tr-TR" sz="32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tr-TR" sz="3200" dirty="0" smtClean="0"/>
                        </a:p>
                      </a:txBody>
                      <a:tcPr/>
                    </a:tc>
                  </a:tr>
                  <a:tr h="128352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2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8)</a:t>
                          </a:r>
                          <a:endParaRPr lang="tr-TR" sz="32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2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20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200" i="1" smtClean="0">
                                            <a:latin typeface="Cambria Math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200" i="1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32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𝑡𝑎𝑛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𝑎𝑥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) </m:t>
                                        </m:r>
                                      </m:num>
                                      <m:den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𝑡𝑎𝑛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⁡(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𝑏𝑥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) </m:t>
                                        </m:r>
                                      </m:den>
                                    </m:f>
                                    <m:r>
                                      <a:rPr lang="tr-TR" sz="32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tr-TR" sz="32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tr-TR" sz="32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tr-TR" sz="320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o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2728990"/>
                  </p:ext>
                </p:extLst>
              </p:nvPr>
            </p:nvGraphicFramePr>
            <p:xfrm>
              <a:off x="899592" y="908720"/>
              <a:ext cx="7128792" cy="50604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85543"/>
                    <a:gridCol w="6343249"/>
                  </a:tblGrid>
                  <a:tr h="128352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2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5)</a:t>
                          </a:r>
                          <a:endParaRPr lang="tr-TR" sz="32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500" b="-293839"/>
                          </a:stretch>
                        </a:blipFill>
                      </a:tcPr>
                    </a:tc>
                  </a:tr>
                  <a:tr h="124656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2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6)</a:t>
                          </a:r>
                          <a:endParaRPr lang="tr-TR" sz="32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500" t="-103431" b="-203922"/>
                          </a:stretch>
                        </a:blipFill>
                      </a:tcPr>
                    </a:tc>
                  </a:tr>
                  <a:tr h="124681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2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7)</a:t>
                          </a:r>
                          <a:endParaRPr lang="tr-TR" sz="32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500" t="-203431" b="-103922"/>
                          </a:stretch>
                        </a:blipFill>
                      </a:tcPr>
                    </a:tc>
                  </a:tr>
                  <a:tr h="128352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2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8)</a:t>
                          </a:r>
                          <a:endParaRPr lang="tr-TR" sz="32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500" t="-293365" b="-4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0632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31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o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8842662"/>
                  </p:ext>
                </p:extLst>
              </p:nvPr>
            </p:nvGraphicFramePr>
            <p:xfrm>
              <a:off x="827584" y="1556792"/>
              <a:ext cx="7776865" cy="192957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69803"/>
                    <a:gridCol w="759918"/>
                    <a:gridCol w="1454856"/>
                    <a:gridCol w="1640018"/>
                    <a:gridCol w="952270"/>
                  </a:tblGrid>
                  <a:tr h="679588">
                    <a:tc>
                      <a:txBody>
                        <a:bodyPr/>
                        <a:lstStyle/>
                        <a:p>
                          <a:r>
                            <a:rPr lang="tr-TR" sz="4000" b="0" i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Uyarı:</a:t>
                          </a:r>
                          <a:endParaRPr lang="tr-TR" sz="4000" b="0" i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4000" i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4000" i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4000" i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4000" i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11206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40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400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4000" i="1" smtClean="0">
                                            <a:latin typeface="Cambria Math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40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40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→∞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400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4000" b="0" i="1" smtClean="0">
                                            <a:latin typeface="Cambria Math"/>
                                          </a:rPr>
                                          <m:t>𝑠𝑖𝑛𝑥</m:t>
                                        </m:r>
                                      </m:num>
                                      <m:den>
                                        <m:r>
                                          <a:rPr lang="tr-TR" sz="40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  <m:r>
                                      <a:rPr lang="tr-TR" sz="4000" b="0" i="1" smtClean="0">
                                        <a:latin typeface="Cambria Math"/>
                                      </a:rPr>
                                      <m:t>=0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tr-TR" sz="4000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400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ve</a:t>
                          </a:r>
                          <a:endParaRPr lang="tr-TR" sz="4000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40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400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4000" i="1" smtClean="0">
                                            <a:latin typeface="Cambria Math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40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40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→∞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400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4000" b="0" i="1" smtClean="0">
                                            <a:latin typeface="Cambria Math"/>
                                          </a:rPr>
                                          <m:t>𝑐𝑜𝑠𝑥</m:t>
                                        </m:r>
                                      </m:num>
                                      <m:den>
                                        <m:r>
                                          <a:rPr lang="tr-TR" sz="40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  <m:r>
                                      <a:rPr lang="tr-TR" sz="4000" b="0" i="1" smtClean="0">
                                        <a:latin typeface="Cambria Math"/>
                                      </a:rPr>
                                      <m:t>=0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tr-TR" sz="4000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4000" i="1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dır</a:t>
                          </a:r>
                          <a:r>
                            <a:rPr lang="tr-TR" sz="400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  <a:endParaRPr lang="tr-TR" sz="4000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o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8842662"/>
                  </p:ext>
                </p:extLst>
              </p:nvPr>
            </p:nvGraphicFramePr>
            <p:xfrm>
              <a:off x="827584" y="1556792"/>
              <a:ext cx="7776865" cy="192957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69803"/>
                    <a:gridCol w="759918"/>
                    <a:gridCol w="1454856"/>
                    <a:gridCol w="1640018"/>
                    <a:gridCol w="952270"/>
                  </a:tblGrid>
                  <a:tr h="701040">
                    <a:tc>
                      <a:txBody>
                        <a:bodyPr/>
                        <a:lstStyle/>
                        <a:p>
                          <a:r>
                            <a:rPr lang="tr-TR" sz="4000" b="0" i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Uyarı:</a:t>
                          </a:r>
                          <a:endParaRPr lang="tr-TR" sz="4000" b="0" i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4000" i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4000" i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4000" i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4000" i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1228535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5" t="-65842" r="-1620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400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ve</a:t>
                          </a:r>
                          <a:endParaRPr lang="tr-TR" sz="4000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20472" t="-65842" r="-3090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4000" i="1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dır</a:t>
                          </a:r>
                          <a:r>
                            <a:rPr lang="tr-TR" sz="400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  <a:endParaRPr lang="tr-TR" sz="4000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1114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32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99592" y="908720"/>
                <a:ext cx="7344816" cy="2425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3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𝑠𝑖𝑛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⁡(6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) </m:t>
                              </m:r>
                            </m:num>
                            <m:den>
                              <m:r>
                                <a:rPr lang="tr-TR" sz="3600" b="0" i="1" smtClean="0">
                                  <a:latin typeface="Cambria Math"/>
                                </a:rPr>
                                <m:t> 2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4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908720"/>
                <a:ext cx="7344816" cy="2425792"/>
              </a:xfrm>
              <a:prstGeom prst="rect">
                <a:avLst/>
              </a:prstGeom>
              <a:blipFill rotWithShape="1">
                <a:blip r:embed="rId3"/>
                <a:stretch>
                  <a:fillRect l="-2990" t="-4020" b="-1055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42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33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99592" y="908720"/>
                <a:ext cx="7344816" cy="2524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3600" b="0" i="1" smtClean="0">
                                  <a:latin typeface="Cambria Math"/>
                                </a:rPr>
                                <m:t> 3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tr-TR" sz="3600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tr-TR" sz="3600" i="1">
                                  <a:latin typeface="Cambria Math"/>
                                </a:rPr>
                                <m:t>𝑠𝑖𝑛</m:t>
                              </m:r>
                              <m:r>
                                <a:rPr lang="tr-TR" sz="3600" i="1">
                                  <a:latin typeface="Cambria Math"/>
                                </a:rPr>
                                <m:t>⁡(4</m:t>
                              </m:r>
                              <m:r>
                                <a:rPr lang="tr-TR" sz="3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  <m:r>
                            <a:rPr lang="tr-TR" sz="3600" b="0" i="1" smtClean="0"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tr-TR" sz="4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908720"/>
                <a:ext cx="7344816" cy="2524024"/>
              </a:xfrm>
              <a:prstGeom prst="rect">
                <a:avLst/>
              </a:prstGeom>
              <a:blipFill rotWithShape="1">
                <a:blip r:embed="rId2"/>
                <a:stretch>
                  <a:fillRect l="-2990" t="-3865" b="-966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51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34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99592" y="908720"/>
                <a:ext cx="7344816" cy="2473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3600" b="0" i="1" smtClean="0">
                                  <a:latin typeface="Cambria Math"/>
                                </a:rPr>
                                <m:t> 2. 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𝑠𝑖𝑛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tr-TR" sz="3600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tr-TR" sz="3600" i="1">
                                  <a:latin typeface="Cambria Math"/>
                                </a:rPr>
                                <m:t>𝑠𝑖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tr-TR" sz="3600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tr-TR" sz="3600" b="0" i="1" smtClean="0"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tr-TR" sz="4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908720"/>
                <a:ext cx="7344816" cy="2473754"/>
              </a:xfrm>
              <a:prstGeom prst="rect">
                <a:avLst/>
              </a:prstGeom>
              <a:blipFill rotWithShape="1">
                <a:blip r:embed="rId2"/>
                <a:stretch>
                  <a:fillRect l="-2990" t="-3941" b="-78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4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35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99592" y="908720"/>
                <a:ext cx="7344816" cy="2629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3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sz="3600" b="0" i="1" smtClean="0">
                                      <a:latin typeface="Cambria Math"/>
                                      <a:ea typeface="Cambria Math"/>
                                    </a:rPr>
                                    <m:t>𝑠𝑖𝑛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  <a:ea typeface="Cambria Math"/>
                                    </a:rPr>
                                    <m:t>⁡3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tr-TR" sz="3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 4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 </m:t>
                                  </m:r>
                                  <m:func>
                                    <m:funcPr>
                                      <m:ctrlPr>
                                        <a:rPr lang="tr-TR" sz="3600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tr-TR" sz="3600" i="1">
                                          <a:latin typeface="Cambria Math"/>
                                        </a:rPr>
                                        <m:t>𝑠𝑖𝑛</m:t>
                                      </m:r>
                                    </m:fName>
                                    <m:e>
                                      <m:r>
                                        <a:rPr lang="tr-TR" sz="3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tr-TR" sz="3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  <m:r>
                            <a:rPr lang="tr-TR" sz="3600" b="0" i="1" smtClean="0"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tr-TR" sz="4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908720"/>
                <a:ext cx="7344816" cy="2629822"/>
              </a:xfrm>
              <a:prstGeom prst="rect">
                <a:avLst/>
              </a:prstGeom>
              <a:blipFill rotWithShape="1">
                <a:blip r:embed="rId2"/>
                <a:stretch>
                  <a:fillRect l="-2990" t="-3712" b="-92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69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99592" y="908720"/>
                <a:ext cx="7344816" cy="2425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3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+2.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𝑠𝑖𝑛𝑥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tr-TR" sz="3600" b="0" i="1" smtClean="0">
                                  <a:latin typeface="Cambria Math"/>
                                </a:rPr>
                                <m:t> 2.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𝑡𝑎𝑛𝑥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4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908720"/>
                <a:ext cx="7344816" cy="2425792"/>
              </a:xfrm>
              <a:prstGeom prst="rect">
                <a:avLst/>
              </a:prstGeom>
              <a:blipFill rotWithShape="1">
                <a:blip r:embed="rId2"/>
                <a:stretch>
                  <a:fillRect l="-2990" t="-4020" b="-100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36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37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539552" y="908720"/>
                <a:ext cx="8136904" cy="4380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Çözüm:</a:t>
                </a:r>
              </a:p>
              <a:p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Pay ve paydayı x e bölelim</a:t>
                </a:r>
              </a:p>
              <a:p>
                <a:endParaRPr lang="tr-TR" sz="2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8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8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28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28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28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tr-T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sz="2800" b="0" i="1" smtClean="0">
                                      <a:latin typeface="Cambria Math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tr-TR" sz="28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8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tr-TR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tr-TR" sz="28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tr-TR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tr-TR" sz="2800" b="0" i="1" smtClean="0">
                                      <a:latin typeface="Cambria Math"/>
                                    </a:rPr>
                                    <m:t>+2.</m:t>
                                  </m:r>
                                  <m:f>
                                    <m:fPr>
                                      <m:ctrlPr>
                                        <a:rPr lang="tr-TR" sz="28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8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tr-TR" sz="2800" b="0" i="1" smtClean="0">
                                          <a:latin typeface="Cambria Math"/>
                                        </a:rPr>
                                        <m:t>𝑠𝑖𝑛𝑥</m:t>
                                      </m:r>
                                      <m:r>
                                        <a:rPr lang="tr-TR" sz="28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tr-TR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tr-TR" sz="2800" b="0" i="1" smtClean="0">
                                      <a:latin typeface="Cambria Math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tr-TR" sz="2800" b="0" i="1" smtClean="0">
                                      <a:latin typeface="Cambria Math"/>
                                    </a:rPr>
                                    <m:t> 2.</m:t>
                                  </m:r>
                                  <m:f>
                                    <m:fPr>
                                      <m:ctrlPr>
                                        <a:rPr lang="tr-TR" sz="28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8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tr-TR" sz="2800" b="0" i="1" smtClean="0">
                                          <a:latin typeface="Cambria Math"/>
                                        </a:rPr>
                                        <m:t>𝑡𝑎𝑛𝑥</m:t>
                                      </m:r>
                                      <m:r>
                                        <a:rPr lang="tr-TR" sz="28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tr-TR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tr-TR" sz="2800" b="0" i="1" smtClean="0">
                                      <a:latin typeface="Cambria Math"/>
                                    </a:rPr>
                                    <m:t>−3</m:t>
                                  </m:r>
                                  <m:f>
                                    <m:fPr>
                                      <m:ctrlPr>
                                        <a:rPr lang="tr-TR" sz="28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8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tr-TR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tr-TR" sz="28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tr-TR" sz="28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tr-TR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tr-TR" sz="28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den>
                                  </m:f>
                                  <m:r>
                                    <a:rPr lang="tr-TR" sz="2800" b="0" i="1" smtClean="0">
                                      <a:latin typeface="Cambria Math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  <m:r>
                            <a:rPr lang="tr-TR" sz="2800" b="0" i="1" smtClean="0">
                              <a:latin typeface="Cambria Math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tr-TR" sz="32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2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200" i="1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200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tr-TR" sz="3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3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sz="32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tr-TR" sz="32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tr-TR" sz="3200" i="1">
                                      <a:latin typeface="Cambria Math"/>
                                    </a:rPr>
                                    <m:t>+2.</m:t>
                                  </m:r>
                                  <m:f>
                                    <m:fPr>
                                      <m:ctrlPr>
                                        <a:rPr lang="tr-TR" sz="32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32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tr-TR" sz="3200" i="1">
                                          <a:latin typeface="Cambria Math"/>
                                        </a:rPr>
                                        <m:t>𝑠𝑖𝑛𝑥</m:t>
                                      </m:r>
                                      <m:r>
                                        <a:rPr lang="tr-TR" sz="3200" i="1">
                                          <a:latin typeface="Cambria Math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tr-TR" sz="3200" i="1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tr-TR" sz="3200" i="1">
                                      <a:latin typeface="Cambria Math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tr-TR" sz="3200" i="1">
                                      <a:latin typeface="Cambria Math"/>
                                    </a:rPr>
                                    <m:t> 2.</m:t>
                                  </m:r>
                                  <m:f>
                                    <m:fPr>
                                      <m:ctrlPr>
                                        <a:rPr lang="tr-TR" sz="32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32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tr-TR" sz="3200" i="1">
                                          <a:latin typeface="Cambria Math"/>
                                        </a:rPr>
                                        <m:t>𝑡𝑎𝑛𝑥</m:t>
                                      </m:r>
                                      <m:r>
                                        <a:rPr lang="tr-TR" sz="3200" i="1">
                                          <a:latin typeface="Cambria Math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tr-TR" sz="3200" i="1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tr-TR" sz="3200" i="1">
                                      <a:latin typeface="Cambria Math"/>
                                    </a:rPr>
                                    <m:t>−3 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tr-TR" sz="3200" i="1" dirty="0" smtClean="0">
                  <a:latin typeface="Times New Roman" pitchFamily="18" charset="0"/>
                </a:endParaRPr>
              </a:p>
              <a:p>
                <a:pPr algn="just"/>
                <a:endParaRPr lang="tr-TR" sz="2000" b="0" i="1" dirty="0" smtClean="0">
                  <a:latin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3200" i="1">
                              <a:latin typeface="Cambria Math"/>
                            </a:rPr>
                            <m:t> 1+2.</m:t>
                          </m:r>
                          <m:r>
                            <a:rPr lang="tr-TR" sz="3200" b="0" i="1" smtClean="0">
                              <a:latin typeface="Cambria Math"/>
                            </a:rPr>
                            <m:t>1</m:t>
                          </m:r>
                          <m:r>
                            <a:rPr lang="tr-TR" sz="3200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tr-TR" sz="3200" i="1">
                              <a:latin typeface="Cambria Math"/>
                            </a:rPr>
                            <m:t> 2.</m:t>
                          </m:r>
                          <m:r>
                            <a:rPr lang="tr-TR" sz="3200" b="0" i="1" smtClean="0">
                              <a:latin typeface="Cambria Math"/>
                            </a:rPr>
                            <m:t>1</m:t>
                          </m:r>
                          <m:r>
                            <a:rPr lang="tr-TR" sz="3200" i="1">
                              <a:latin typeface="Cambria Math"/>
                            </a:rPr>
                            <m:t>−3 </m:t>
                          </m:r>
                        </m:den>
                      </m:f>
                      <m:r>
                        <a:rPr lang="tr-TR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3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tr-TR" sz="32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tr-TR" sz="3200" b="0" i="1" smtClean="0">
                          <a:latin typeface="Cambria Math"/>
                        </a:rPr>
                        <m:t>=−3</m:t>
                      </m:r>
                    </m:oMath>
                  </m:oMathPara>
                </a14:m>
                <a:endParaRPr lang="tr-TR" sz="3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08720"/>
                <a:ext cx="8136904" cy="4380495"/>
              </a:xfrm>
              <a:prstGeom prst="rect">
                <a:avLst/>
              </a:prstGeom>
              <a:blipFill rotWithShape="1">
                <a:blip r:embed="rId2"/>
                <a:stretch>
                  <a:fillRect l="-2324" t="-22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179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38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7585750"/>
                  </p:ext>
                </p:extLst>
              </p:nvPr>
            </p:nvGraphicFramePr>
            <p:xfrm>
              <a:off x="539552" y="908720"/>
              <a:ext cx="4248472" cy="369508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8152"/>
                    <a:gridCol w="3780320"/>
                  </a:tblGrid>
                  <a:tr h="1008112">
                    <a:tc>
                      <a:txBody>
                        <a:bodyPr/>
                        <a:lstStyle/>
                        <a:p>
                          <a:pPr algn="r"/>
                          <a:endParaRPr lang="tr-TR" sz="3600" b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tr-TR" sz="3600" i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Not:</a:t>
                          </a:r>
                        </a:p>
                      </a:txBody>
                      <a:tcPr/>
                    </a:tc>
                  </a:tr>
                  <a:tr h="1440160">
                    <a:tc>
                      <a:txBody>
                        <a:bodyPr/>
                        <a:lstStyle/>
                        <a:p>
                          <a:pPr algn="r"/>
                          <a:endParaRPr lang="tr-TR" sz="3600" b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sz="360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36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𝑠𝑎𝑦𝚤</m:t>
                                    </m:r>
                                  </m:num>
                                  <m:den>
                                    <m:r>
                                      <a:rPr lang="tr-TR" sz="36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𝑠𝚤𝑓𝚤𝑟</m:t>
                                    </m:r>
                                  </m:den>
                                </m:f>
                                <m:r>
                                  <a:rPr lang="tr-TR" sz="36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=</m:t>
                                </m:r>
                                <m:r>
                                  <a:rPr lang="tr-TR" sz="36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𝑠𝑜𝑛𝑠𝑢𝑧</m:t>
                                </m:r>
                              </m:oMath>
                            </m:oMathPara>
                          </a14:m>
                          <a:endParaRPr lang="tr-TR" sz="3600" dirty="0"/>
                        </a:p>
                      </a:txBody>
                      <a:tcPr/>
                    </a:tc>
                  </a:tr>
                  <a:tr h="1246811">
                    <a:tc>
                      <a:txBody>
                        <a:bodyPr/>
                        <a:lstStyle/>
                        <a:p>
                          <a:pPr algn="r"/>
                          <a:endParaRPr lang="tr-TR" sz="3600" b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sz="360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36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𝑠𝑎𝑦𝚤</m:t>
                                    </m:r>
                                  </m:num>
                                  <m:den>
                                    <m:r>
                                      <a:rPr lang="tr-TR" sz="3600" b="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  <m:t>𝑠𝑜𝑛𝑠𝑢𝑧</m:t>
                                    </m:r>
                                  </m:den>
                                </m:f>
                                <m:r>
                                  <a:rPr lang="tr-TR" sz="36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=</m:t>
                                </m:r>
                                <m:r>
                                  <a:rPr lang="tr-TR" sz="36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𝑠𝚤𝑓𝚤𝑟</m:t>
                                </m:r>
                              </m:oMath>
                            </m:oMathPara>
                          </a14:m>
                          <a:endParaRPr lang="tr-TR" sz="360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7585750"/>
                  </p:ext>
                </p:extLst>
              </p:nvPr>
            </p:nvGraphicFramePr>
            <p:xfrm>
              <a:off x="539552" y="908720"/>
              <a:ext cx="4248472" cy="369508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8152"/>
                    <a:gridCol w="3780320"/>
                  </a:tblGrid>
                  <a:tr h="1008112">
                    <a:tc>
                      <a:txBody>
                        <a:bodyPr/>
                        <a:lstStyle/>
                        <a:p>
                          <a:pPr algn="r"/>
                          <a:endParaRPr lang="tr-TR" sz="3600" b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tr-TR" sz="3600" i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a:t>Not:</a:t>
                          </a:r>
                        </a:p>
                      </a:txBody>
                      <a:tcPr/>
                    </a:tc>
                  </a:tr>
                  <a:tr h="1440160">
                    <a:tc>
                      <a:txBody>
                        <a:bodyPr/>
                        <a:lstStyle/>
                        <a:p>
                          <a:pPr algn="r"/>
                          <a:endParaRPr lang="tr-TR" sz="3600" b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601" t="-76371" r="-162" b="-86498"/>
                          </a:stretch>
                        </a:blipFill>
                      </a:tcPr>
                    </a:tc>
                  </a:tr>
                  <a:tr h="1246811">
                    <a:tc>
                      <a:txBody>
                        <a:bodyPr/>
                        <a:lstStyle/>
                        <a:p>
                          <a:pPr algn="r"/>
                          <a:endParaRPr lang="tr-TR" sz="3600" b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601" t="-204902" r="-162" b="-4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961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39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o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0678769"/>
                  </p:ext>
                </p:extLst>
              </p:nvPr>
            </p:nvGraphicFramePr>
            <p:xfrm>
              <a:off x="395536" y="260648"/>
              <a:ext cx="7848872" cy="55899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8072"/>
                    <a:gridCol w="7200800"/>
                  </a:tblGrid>
                  <a:tr h="1440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1)</a:t>
                          </a:r>
                          <a:endParaRPr lang="tr-TR" sz="36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60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60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60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6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→∞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360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6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tr-TR" sz="36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 </m:t>
                                        </m:r>
                                      </m:den>
                                    </m:f>
                                    <m:r>
                                      <a:rPr lang="tr-TR" sz="36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=0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tr-TR" sz="3600" i="1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165618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2)</a:t>
                          </a:r>
                          <a:endParaRPr lang="tr-TR" sz="36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60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6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6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6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tr-TR" sz="3600" i="1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tr-TR" sz="3600" i="1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∞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36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6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tr-TR" sz="36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tr-TR" sz="360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tr-TR" sz="36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+2005</m:t>
                                        </m:r>
                                        <m:r>
                                          <a:rPr lang="tr-TR" sz="36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 </m:t>
                                        </m:r>
                                      </m:den>
                                    </m:f>
                                    <m:r>
                                      <a:rPr lang="tr-TR" sz="36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=0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tr-TR" sz="3600" dirty="0"/>
                        </a:p>
                      </a:txBody>
                      <a:tcPr/>
                    </a:tc>
                  </a:tr>
                  <a:tr h="124681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3)</a:t>
                          </a:r>
                          <a:endParaRPr lang="tr-TR" sz="36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60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6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6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6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tr-TR" sz="3600" i="1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0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360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6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−3</m:t>
                                        </m:r>
                                      </m:num>
                                      <m:den>
                                        <m:r>
                                          <a:rPr lang="tr-TR" sz="36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tr-TR" sz="360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tr-TR" sz="36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tr-TR" sz="36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 </m:t>
                                        </m:r>
                                      </m:den>
                                    </m:f>
                                    <m:r>
                                      <a:rPr lang="tr-TR" sz="36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=</m:t>
                                    </m:r>
                                    <m:r>
                                      <a:rPr lang="tr-TR" sz="360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∞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tr-TR" sz="3600" dirty="0" smtClean="0"/>
                        </a:p>
                      </a:txBody>
                      <a:tcPr/>
                    </a:tc>
                  </a:tr>
                  <a:tr h="124681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4)</a:t>
                          </a:r>
                          <a:endParaRPr lang="tr-TR" sz="36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60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6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6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6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tr-TR" sz="3600" i="1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0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360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6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tr-TR" sz="36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ctrlPr>
                                              <a:rPr lang="tr-TR" sz="36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1+</m:t>
                                            </m:r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tr-TR" sz="36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tr-TR" sz="36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 </m:t>
                                        </m:r>
                                      </m:den>
                                    </m:f>
                                    <m:r>
                                      <a:rPr lang="tr-TR" sz="36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=</m:t>
                                    </m:r>
                                    <m:r>
                                      <a:rPr lang="tr-TR" sz="360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∞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tr-TR" sz="360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o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0678769"/>
                  </p:ext>
                </p:extLst>
              </p:nvPr>
            </p:nvGraphicFramePr>
            <p:xfrm>
              <a:off x="395536" y="260648"/>
              <a:ext cx="7848872" cy="55899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8072"/>
                    <a:gridCol w="7200800"/>
                  </a:tblGrid>
                  <a:tr h="1440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1)</a:t>
                          </a:r>
                          <a:endParaRPr lang="tr-TR" sz="36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60" t="-424" r="-85" b="-288559"/>
                          </a:stretch>
                        </a:blipFill>
                      </a:tcPr>
                    </a:tc>
                  </a:tr>
                  <a:tr h="165618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2)</a:t>
                          </a:r>
                          <a:endParaRPr lang="tr-TR" sz="36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60" t="-87132" r="-85" b="-150368"/>
                          </a:stretch>
                        </a:blipFill>
                      </a:tcPr>
                    </a:tc>
                  </a:tr>
                  <a:tr h="124681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3)</a:t>
                          </a:r>
                          <a:endParaRPr lang="tr-TR" sz="36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60" t="-249510" r="-85" b="-100490"/>
                          </a:stretch>
                        </a:blipFill>
                      </a:tcPr>
                    </a:tc>
                  </a:tr>
                  <a:tr h="124681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4)</a:t>
                          </a:r>
                          <a:endParaRPr lang="tr-TR" sz="3600" b="1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60" t="-347805" r="-8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649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41174" y="1220494"/>
                <a:ext cx="7632848" cy="427706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/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Sağdan Limit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 değişkeni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3600" b="0" i="1" smtClean="0">
                            <a:latin typeface="Cambria Math"/>
                            <a:cs typeface="Times New Roman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  a sağdan yaklaştığında   </a:t>
                </a:r>
                <a:r>
                  <a:rPr lang="tr-TR" sz="36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tr-TR" sz="3600" dirty="0" smtClean="0">
                    <a:latin typeface="Cambria Math"/>
                    <a:ea typeface="Cambria Math"/>
                    <a:cs typeface="Times New Roman" pitchFamily="18" charset="0"/>
                  </a:rPr>
                  <a:t>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sz="36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tr-TR" sz="36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3600" b="0" i="1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tr-TR" sz="36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</m:sup>
                    </m:sSup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tr-TR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3600" b="0" i="1" dirty="0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tr-TR" sz="3600" b="0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tr-TR" sz="3600" b="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tr-TR" sz="3600" b="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tr-TR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fonksiyonu da L reel sayısına yaklaşıyor ise «</a:t>
                </a:r>
                <a14:m>
                  <m:oMath xmlns:m="http://schemas.openxmlformats.org/officeDocument/2006/math">
                    <m:r>
                      <a:rPr lang="tr-TR" sz="3600" i="1" dirty="0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tr-TR" sz="36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tr-TR" sz="36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tr-TR" sz="3600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tr-TR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in </a:t>
                </a:r>
                <a:r>
                  <a:rPr lang="tr-TR" sz="36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tr-TR" sz="3600" dirty="0">
                    <a:latin typeface="Cambria Math"/>
                    <a:ea typeface="Cambria Math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3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 noktasında sağdan limiti L </a:t>
                </a:r>
                <a:r>
                  <a:rPr lang="tr-TR" sz="3600" i="1" dirty="0" err="1" smtClean="0">
                    <a:latin typeface="Times New Roman" pitchFamily="18" charset="0"/>
                    <a:cs typeface="Times New Roman" pitchFamily="18" charset="0"/>
                  </a:rPr>
                  <a:t>dır</a:t>
                </a:r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» denir ve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tr-TR" sz="36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sz="36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36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36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tr-TR" sz="36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tr-TR" sz="3600" b="0" i="1" smtClean="0">
                              <a:latin typeface="Cambria Math"/>
                              <a:cs typeface="Times New Roman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36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tr-TR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sz="3600" b="0" i="1" smtClean="0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tr-TR" sz="3600" b="0" i="1" smtClean="0">
                              <a:latin typeface="Cambria Math"/>
                              <a:cs typeface="Times New Roman" pitchFamily="18" charset="0"/>
                            </a:rPr>
                            <m:t>𝐿</m:t>
                          </m:r>
                        </m:e>
                      </m:func>
                    </m:oMath>
                  </m:oMathPara>
                </a14:m>
                <a:endParaRPr lang="tr-TR" sz="36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şeklinde gösterilir.</a:t>
                </a:r>
                <a:endParaRPr lang="tr-TR" sz="3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74" y="1220494"/>
                <a:ext cx="7632848" cy="4277068"/>
              </a:xfrm>
              <a:prstGeom prst="rect">
                <a:avLst/>
              </a:prstGeom>
              <a:blipFill rotWithShape="1">
                <a:blip r:embed="rId2"/>
                <a:stretch>
                  <a:fillRect l="-2476" t="-1140" r="-2396" b="-42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6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40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1628800"/>
                <a:ext cx="7488832" cy="3041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Limitte Belirsizlik Durumları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3600" b="0" i="1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tr-TR" sz="3600" b="0" i="1" smtClean="0">
                              <a:latin typeface="Cambria Math"/>
                            </a:rPr>
                            <m:t> 0 </m:t>
                          </m:r>
                        </m:den>
                      </m:f>
                      <m:r>
                        <a:rPr lang="tr-TR" sz="3600" b="0" i="1" smtClean="0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tr-TR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36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num>
                        <m:den>
                          <m:r>
                            <a:rPr lang="tr-TR" sz="3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tr-TR" sz="3600" b="0" i="1" smtClean="0">
                              <a:latin typeface="Cambria Math"/>
                              <a:ea typeface="Cambria Math"/>
                            </a:rPr>
                            <m:t>∞ </m:t>
                          </m:r>
                        </m:den>
                      </m:f>
                      <m:r>
                        <a:rPr lang="tr-TR" sz="3600" b="0" i="1" smtClean="0">
                          <a:latin typeface="Cambria Math"/>
                        </a:rPr>
                        <m:t>, </m:t>
                      </m:r>
                      <m:r>
                        <a:rPr lang="tr-TR" sz="3600" b="0" i="1" smtClean="0">
                          <a:latin typeface="Cambria Math"/>
                          <a:ea typeface="Cambria Math"/>
                        </a:rPr>
                        <m:t>∞−∞, 0.∞ </m:t>
                      </m:r>
                    </m:oMath>
                  </m:oMathPara>
                </a14:m>
                <a:endParaRPr lang="tr-TR" sz="3600" b="0" i="1" dirty="0" smtClean="0">
                  <a:latin typeface="Times New Roman" pitchFamily="18" charset="0"/>
                </a:endParaRPr>
              </a:p>
              <a:p>
                <a:pPr algn="just"/>
                <a:endParaRPr lang="tr-TR" sz="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biçimindeki belirsiz ifadeleri aşağı-</a:t>
                </a:r>
                <a:r>
                  <a:rPr lang="tr-TR" sz="4000" i="1" dirty="0" err="1" smtClean="0">
                    <a:latin typeface="Times New Roman" pitchFamily="18" charset="0"/>
                    <a:cs typeface="Times New Roman" pitchFamily="18" charset="0"/>
                  </a:rPr>
                  <a:t>daki</a:t>
                </a:r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 Örneklerle ele alacağız. 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628800"/>
                <a:ext cx="7488832" cy="3041282"/>
              </a:xfrm>
              <a:prstGeom prst="rect">
                <a:avLst/>
              </a:prstGeom>
              <a:blipFill rotWithShape="1">
                <a:blip r:embed="rId2"/>
                <a:stretch>
                  <a:fillRect l="-2932" t="-3206" r="-2850" b="-781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13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41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27584" y="908720"/>
                <a:ext cx="7488832" cy="254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3600" b="0" i="1" smtClean="0">
                                  <a:latin typeface="Cambria Math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tr-TR" sz="3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−2 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3600" b="0" i="1" dirty="0" smtClean="0">
                  <a:latin typeface="Times New Roman" pitchFamily="18" charset="0"/>
                </a:endParaRPr>
              </a:p>
              <a:p>
                <a:endParaRPr lang="tr-TR" sz="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488832" cy="2545633"/>
              </a:xfrm>
              <a:prstGeom prst="rect">
                <a:avLst/>
              </a:prstGeom>
              <a:blipFill rotWithShape="1">
                <a:blip r:embed="rId2"/>
                <a:stretch>
                  <a:fillRect l="-2932" t="-3828" b="-741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93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42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27584" y="908720"/>
                <a:ext cx="7488832" cy="254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36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36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+2 </m:t>
                              </m:r>
                            </m:num>
                            <m:den>
                              <m:r>
                                <a:rPr lang="tr-TR" sz="36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3600" b="0" i="1" smtClean="0">
                                  <a:latin typeface="Cambria Math"/>
                                </a:rPr>
                                <m:t>+2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−3 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3600" b="0" i="1" dirty="0" smtClean="0">
                  <a:latin typeface="Times New Roman" pitchFamily="18" charset="0"/>
                </a:endParaRPr>
              </a:p>
              <a:p>
                <a:endParaRPr lang="tr-TR" sz="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488832" cy="2545633"/>
              </a:xfrm>
              <a:prstGeom prst="rect">
                <a:avLst/>
              </a:prstGeom>
              <a:blipFill rotWithShape="1">
                <a:blip r:embed="rId2"/>
                <a:stretch>
                  <a:fillRect l="-2932" t="-3828" b="-78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78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43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27584" y="908720"/>
                <a:ext cx="7488832" cy="254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+1)</m:t>
                                  </m:r>
                                </m:e>
                                <m:sup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3600" b="0" i="1" smtClean="0"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tr-TR" sz="3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3600" b="0" i="1" dirty="0" smtClean="0">
                  <a:latin typeface="Times New Roman" pitchFamily="18" charset="0"/>
                </a:endParaRPr>
              </a:p>
              <a:p>
                <a:endParaRPr lang="tr-TR" sz="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488832" cy="2545633"/>
              </a:xfrm>
              <a:prstGeom prst="rect">
                <a:avLst/>
              </a:prstGeom>
              <a:blipFill rotWithShape="1">
                <a:blip r:embed="rId2"/>
                <a:stretch>
                  <a:fillRect l="-2932" t="-3828" b="-741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3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44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27584" y="908720"/>
                <a:ext cx="7488832" cy="254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3600" b="0" i="1" smtClean="0">
                                  <a:latin typeface="Cambria Math"/>
                                </a:rPr>
                                <m:t>−2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−8</m:t>
                              </m:r>
                            </m:num>
                            <m:den>
                              <m:r>
                                <a:rPr lang="tr-TR" sz="3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3600" b="0" i="1" dirty="0" smtClean="0">
                  <a:latin typeface="Times New Roman" pitchFamily="18" charset="0"/>
                </a:endParaRPr>
              </a:p>
              <a:p>
                <a:endParaRPr lang="tr-TR" sz="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488832" cy="2545633"/>
              </a:xfrm>
              <a:prstGeom prst="rect">
                <a:avLst/>
              </a:prstGeom>
              <a:blipFill rotWithShape="1">
                <a:blip r:embed="rId2"/>
                <a:stretch>
                  <a:fillRect l="-2932" t="-3828" b="-78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8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45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27584" y="908720"/>
                <a:ext cx="7488832" cy="257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+1 </m:t>
                                  </m:r>
                                </m:e>
                              </m:rad>
                              <m:r>
                                <a:rPr lang="tr-TR" sz="3600" b="0" i="1" smtClean="0"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tr-TR" sz="3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3600" b="0" i="1" dirty="0" smtClean="0">
                  <a:latin typeface="Times New Roman" pitchFamily="18" charset="0"/>
                </a:endParaRPr>
              </a:p>
              <a:p>
                <a:endParaRPr lang="tr-TR" sz="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488832" cy="2576090"/>
              </a:xfrm>
              <a:prstGeom prst="rect">
                <a:avLst/>
              </a:prstGeom>
              <a:blipFill rotWithShape="1">
                <a:blip r:embed="rId2"/>
                <a:stretch>
                  <a:fillRect l="-2932" t="-3783" b="-80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16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908720"/>
                <a:ext cx="7488832" cy="249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tr-TR" sz="3600" b="0" i="1" smtClean="0"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tr-TR" sz="36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3600" b="0" i="1" smtClean="0">
                                  <a:latin typeface="Cambria Math"/>
                                </a:rPr>
                                <m:t>−1 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3600" b="0" i="1" dirty="0" smtClean="0">
                  <a:latin typeface="Times New Roman" pitchFamily="18" charset="0"/>
                </a:endParaRPr>
              </a:p>
              <a:p>
                <a:endParaRPr lang="tr-TR" sz="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488832" cy="2496581"/>
              </a:xfrm>
              <a:prstGeom prst="rect">
                <a:avLst/>
              </a:prstGeom>
              <a:blipFill rotWithShape="1">
                <a:blip r:embed="rId2"/>
                <a:stretch>
                  <a:fillRect l="-2932" t="-3902" b="-95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4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47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755576" y="836712"/>
                <a:ext cx="7632848" cy="499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2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Uyarı</a:t>
                </a:r>
                <a:r>
                  <a:rPr lang="tr-TR" sz="3200" b="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tr-TR" sz="3200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tr-TR" sz="32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tr-TR" sz="32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tr-TR" sz="32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tr-TR" sz="3200" b="0" i="1" dirty="0" smtClean="0">
                    <a:latin typeface="Times New Roman" pitchFamily="18" charset="0"/>
                    <a:cs typeface="Times New Roman" pitchFamily="18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3200" b="0" i="1" smtClean="0">
                        <a:latin typeface="Cambria Math"/>
                        <a:ea typeface="Cambria Math"/>
                      </a:rPr>
                      <m:t>𝑄</m:t>
                    </m:r>
                    <m:d>
                      <m:dPr>
                        <m:ctrlPr>
                          <a:rPr lang="tr-TR" sz="3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tr-TR" sz="32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tr-TR" sz="3200" b="0" i="1" dirty="0" smtClean="0">
                    <a:latin typeface="Times New Roman" pitchFamily="18" charset="0"/>
                    <a:cs typeface="Times New Roman" pitchFamily="18" charset="0"/>
                  </a:rPr>
                  <a:t>birer polinom olmak üzere,</a:t>
                </a:r>
              </a:p>
              <a:p>
                <a:endParaRPr lang="tr-TR" sz="1600" b="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2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2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2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200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200" i="1">
                                  <a:latin typeface="Cambria Math"/>
                                  <a:ea typeface="Cambria Math"/>
                                </a:rPr>
                                <m:t>∓</m:t>
                              </m:r>
                              <m:r>
                                <a:rPr lang="tr-TR" sz="32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tr-TR" sz="32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tr-TR" sz="3200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tr-TR" sz="32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tr-TR" sz="3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tr-TR" sz="3200" b="0" i="1" smtClean="0">
                                  <a:latin typeface="Cambria Math"/>
                                  <a:ea typeface="Cambria Math"/>
                                </a:rPr>
                                <m:t>) </m:t>
                              </m:r>
                            </m:num>
                            <m:den>
                              <m:r>
                                <a:rPr lang="tr-TR" sz="32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tr-TR" sz="32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tr-TR" sz="32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tr-TR" sz="3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tr-TR" sz="32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32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tr-TR" sz="12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3200" i="1" dirty="0" smtClean="0">
                    <a:latin typeface="Times New Roman" pitchFamily="18" charset="0"/>
                    <a:cs typeface="Times New Roman" pitchFamily="18" charset="0"/>
                  </a:rPr>
                  <a:t>limiti hesaplanırken, </a:t>
                </a:r>
                <a14:m>
                  <m:oMath xmlns:m="http://schemas.openxmlformats.org/officeDocument/2006/math">
                    <m:r>
                      <a:rPr lang="tr-TR" sz="3200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tr-TR" sz="32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tr-TR" sz="32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tr-TR" sz="32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tr-TR" sz="3200" i="1" dirty="0">
                    <a:latin typeface="Times New Roman" pitchFamily="18" charset="0"/>
                    <a:cs typeface="Times New Roman" pitchFamily="18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3200" i="1">
                        <a:latin typeface="Cambria Math"/>
                        <a:ea typeface="Cambria Math"/>
                      </a:rPr>
                      <m:t>𝑄</m:t>
                    </m:r>
                    <m:d>
                      <m:dPr>
                        <m:ctrlPr>
                          <a:rPr lang="tr-TR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tr-TR" sz="32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tr-TR" sz="32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tr-TR" sz="3200" i="1" dirty="0" smtClean="0">
                    <a:latin typeface="Times New Roman" pitchFamily="18" charset="0"/>
                    <a:cs typeface="Times New Roman" pitchFamily="18" charset="0"/>
                  </a:rPr>
                  <a:t>in en </a:t>
                </a:r>
                <a:r>
                  <a:rPr lang="tr-TR" sz="3200" i="1" dirty="0" err="1" smtClean="0">
                    <a:latin typeface="Times New Roman" pitchFamily="18" charset="0"/>
                    <a:cs typeface="Times New Roman" pitchFamily="18" charset="0"/>
                  </a:rPr>
                  <a:t>bü</a:t>
                </a:r>
                <a:r>
                  <a:rPr lang="tr-TR" sz="3200" i="1" dirty="0" smtClean="0">
                    <a:latin typeface="Times New Roman" pitchFamily="18" charset="0"/>
                    <a:cs typeface="Times New Roman" pitchFamily="18" charset="0"/>
                  </a:rPr>
                  <a:t>-yük dereceli terimlerinin dışındaki bütün te-</a:t>
                </a:r>
                <a:r>
                  <a:rPr lang="tr-TR" sz="3200" i="1" dirty="0" err="1" smtClean="0">
                    <a:latin typeface="Times New Roman" pitchFamily="18" charset="0"/>
                    <a:cs typeface="Times New Roman" pitchFamily="18" charset="0"/>
                  </a:rPr>
                  <a:t>rimleri</a:t>
                </a:r>
                <a:r>
                  <a:rPr lang="tr-TR" sz="3200" i="1" dirty="0" smtClean="0">
                    <a:latin typeface="Times New Roman" pitchFamily="18" charset="0"/>
                    <a:cs typeface="Times New Roman" pitchFamily="18" charset="0"/>
                  </a:rPr>
                  <a:t> ihmal edilir. </a:t>
                </a:r>
                <a:r>
                  <a:rPr lang="tr-TR" sz="3200" i="1" u="sng" dirty="0" smtClean="0">
                    <a:latin typeface="Times New Roman" pitchFamily="18" charset="0"/>
                    <a:cs typeface="Times New Roman" pitchFamily="18" charset="0"/>
                  </a:rPr>
                  <a:t>Yani sadece  en büyük dereceli terimleri hesaba katılarak limit bu-</a:t>
                </a:r>
                <a:r>
                  <a:rPr lang="tr-TR" sz="3200" i="1" u="sng" dirty="0" err="1" smtClean="0">
                    <a:latin typeface="Times New Roman" pitchFamily="18" charset="0"/>
                    <a:cs typeface="Times New Roman" pitchFamily="18" charset="0"/>
                  </a:rPr>
                  <a:t>lunur</a:t>
                </a:r>
                <a:r>
                  <a:rPr lang="tr-TR" sz="3200" i="1" u="sng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tr-TR" sz="3200" i="1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836712"/>
                <a:ext cx="7632848" cy="4995663"/>
              </a:xfrm>
              <a:prstGeom prst="rect">
                <a:avLst/>
              </a:prstGeom>
              <a:blipFill rotWithShape="1">
                <a:blip r:embed="rId2"/>
                <a:stretch>
                  <a:fillRect l="-2077" t="-1707" r="-1997" b="-29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5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48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o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2216953"/>
                  </p:ext>
                </p:extLst>
              </p:nvPr>
            </p:nvGraphicFramePr>
            <p:xfrm>
              <a:off x="853546" y="908720"/>
              <a:ext cx="7462869" cy="48245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73447"/>
                    <a:gridCol w="6789422"/>
                  </a:tblGrid>
                  <a:tr h="203702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i="0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a)</a:t>
                          </a:r>
                          <a:endParaRPr lang="tr-TR" sz="3600" i="0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tr-TR" sz="360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Pay</a:t>
                          </a:r>
                          <a:r>
                            <a:rPr lang="tr-TR" sz="3600" i="1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ile paydanın derecesi aynı ise, büyük  dereceli ifadelerin </a:t>
                          </a:r>
                          <a:r>
                            <a:rPr lang="tr-TR" sz="3600" i="1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katsayıla-rı</a:t>
                          </a:r>
                          <a:r>
                            <a:rPr lang="tr-TR" sz="3600" i="1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birbirine oranlanır.</a:t>
                          </a:r>
                          <a:endParaRPr lang="tr-TR" sz="3600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139375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i="0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b)</a:t>
                          </a:r>
                          <a:endParaRPr lang="tr-TR" sz="3600" i="0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tr-TR" sz="360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Payın derecesi</a:t>
                          </a:r>
                          <a:r>
                            <a:rPr lang="tr-TR" sz="3600" i="1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büyük ise sonuç; +</a:t>
                          </a:r>
                          <a:r>
                            <a:rPr lang="tr-TR" sz="3600" i="1" baseline="0" dirty="0" smtClean="0">
                              <a:latin typeface="Times New Roman" pitchFamily="18" charset="0"/>
                              <a:ea typeface="Cambria Math"/>
                              <a:cs typeface="Times New Roman" pitchFamily="18" charset="0"/>
                            </a:rPr>
                            <a:t>∞ veya </a:t>
                          </a:r>
                          <a14:m>
                            <m:oMath xmlns:m="http://schemas.openxmlformats.org/officeDocument/2006/math">
                              <m:r>
                                <a:rPr lang="tr-TR" sz="3600" b="0" i="1" baseline="0" smtClean="0">
                                  <a:latin typeface="Cambria Math"/>
                                  <a:ea typeface="Cambria Math"/>
                                </a:rPr>
                                <m:t>−∞</m:t>
                              </m:r>
                            </m:oMath>
                          </a14:m>
                          <a:r>
                            <a:rPr lang="tr-TR" sz="360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dur.</a:t>
                          </a:r>
                          <a:endParaRPr lang="tr-TR" sz="3600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139375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i="0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c)</a:t>
                          </a:r>
                          <a:endParaRPr lang="tr-TR" sz="3600" i="0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tr-TR" sz="360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Paydanın derecesi büyük ise, sonuç  0 </a:t>
                          </a:r>
                          <a:r>
                            <a:rPr lang="tr-TR" sz="3600" i="1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dır</a:t>
                          </a:r>
                          <a:r>
                            <a:rPr lang="tr-TR" sz="360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  <a:endParaRPr lang="tr-TR" sz="3600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o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2216953"/>
                  </p:ext>
                </p:extLst>
              </p:nvPr>
            </p:nvGraphicFramePr>
            <p:xfrm>
              <a:off x="853546" y="908720"/>
              <a:ext cx="7462869" cy="48245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73447"/>
                    <a:gridCol w="6789422"/>
                  </a:tblGrid>
                  <a:tr h="203702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i="0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a)</a:t>
                          </a:r>
                          <a:endParaRPr lang="tr-TR" sz="3600" i="0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tr-TR" sz="360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Pay</a:t>
                          </a:r>
                          <a:r>
                            <a:rPr lang="tr-TR" sz="3600" i="1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ile paydanın derecesi aynı ise, büyük  dereceli ifadelerin </a:t>
                          </a:r>
                          <a:r>
                            <a:rPr lang="tr-TR" sz="3600" i="1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katsayıla-rı</a:t>
                          </a:r>
                          <a:r>
                            <a:rPr lang="tr-TR" sz="3600" i="1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birbirine oranlanır.</a:t>
                          </a:r>
                          <a:endParaRPr lang="tr-TR" sz="3600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139375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i="0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b)</a:t>
                          </a:r>
                          <a:endParaRPr lang="tr-TR" sz="3600" i="0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874" t="-153509" r="-90" b="-102193"/>
                          </a:stretch>
                        </a:blipFill>
                      </a:tcPr>
                    </a:tc>
                  </a:tr>
                  <a:tr h="139375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i="0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c)</a:t>
                          </a:r>
                          <a:endParaRPr lang="tr-TR" sz="3600" i="0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tr-TR" sz="360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Paydanın derecesi büyük ise, sonuç  0 </a:t>
                          </a:r>
                          <a:r>
                            <a:rPr lang="tr-TR" sz="3600" i="1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dır</a:t>
                          </a:r>
                          <a:r>
                            <a:rPr lang="tr-TR" sz="360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  <a:endParaRPr lang="tr-TR" sz="3600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0384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49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1685383"/>
                  </p:ext>
                </p:extLst>
              </p:nvPr>
            </p:nvGraphicFramePr>
            <p:xfrm>
              <a:off x="1043609" y="1052736"/>
              <a:ext cx="6696744" cy="48245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04312"/>
                    <a:gridCol w="6092432"/>
                  </a:tblGrid>
                  <a:tr h="165618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i="0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1)</a:t>
                          </a:r>
                          <a:endParaRPr lang="tr-TR" sz="3600" b="1" i="0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60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600" i="1" smtClean="0">
                                            <a:latin typeface="Cambria Math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600" i="1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∞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36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−8</m:t>
                                        </m:r>
                                      </m:num>
                                      <m:den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tr-TR" sz="36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tr-TR" sz="3600" b="0" i="1" smtClean="0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tr-TR" sz="3600" b="0" i="1" smtClean="0">
                                                    <a:latin typeface="Cambria Math"/>
                                                  </a:rPr>
                                                  <m:t>3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den>
                                    </m:f>
                                    <m:r>
                                      <a:rPr lang="tr-TR" sz="36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tr-TR" sz="36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 2 </m:t>
                                        </m:r>
                                      </m:den>
                                    </m:f>
                                    <m:r>
                                      <a:rPr lang="tr-TR" sz="3600" b="0" i="1" smtClean="0">
                                        <a:latin typeface="Cambria Math"/>
                                      </a:rPr>
                                      <m:t>=2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tr-TR" sz="3600" b="0" i="1" dirty="0" smtClean="0">
                            <a:latin typeface="Times New Roman" pitchFamily="18" charset="0"/>
                          </a:endParaRPr>
                        </a:p>
                      </a:txBody>
                      <a:tcPr anchor="ctr"/>
                    </a:tc>
                  </a:tr>
                  <a:tr h="151216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i="0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2)</a:t>
                          </a:r>
                          <a:endParaRPr lang="tr-TR" sz="3600" b="1" i="0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60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600" i="1" smtClean="0">
                                            <a:latin typeface="Cambria Math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600" i="1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∞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36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5</m:t>
                                            </m:r>
                                          </m:sup>
                                        </m:sSup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+4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−2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  <m:r>
                                      <a:rPr lang="tr-TR" sz="36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tr-TR" sz="3600" b="0" i="1" smtClean="0">
                                        <a:latin typeface="Cambria Math"/>
                                        <a:ea typeface="Cambria Math"/>
                                      </a:rPr>
                                      <m:t>∞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tr-TR" sz="3600" b="0" i="1" dirty="0" smtClean="0">
                            <a:latin typeface="Times New Roman" pitchFamily="18" charset="0"/>
                          </a:endParaRPr>
                        </a:p>
                      </a:txBody>
                      <a:tcPr anchor="ctr"/>
                    </a:tc>
                  </a:tr>
                  <a:tr h="165618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i="0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3)</a:t>
                          </a:r>
                          <a:endParaRPr lang="tr-TR" sz="3600" b="1" i="0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60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600" i="1" smtClean="0">
                                            <a:latin typeface="Cambria Math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600" i="1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−∞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36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  <m:r>
                                      <a:rPr lang="tr-TR" sz="3600" b="0" i="1" smtClean="0">
                                        <a:latin typeface="Cambria Math"/>
                                      </a:rPr>
                                      <m:t>=0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tr-TR" sz="3600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1685383"/>
                  </p:ext>
                </p:extLst>
              </p:nvPr>
            </p:nvGraphicFramePr>
            <p:xfrm>
              <a:off x="1043609" y="1052736"/>
              <a:ext cx="6696744" cy="48245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04312"/>
                    <a:gridCol w="6092432"/>
                  </a:tblGrid>
                  <a:tr h="165618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i="0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1)</a:t>
                          </a:r>
                          <a:endParaRPr lang="tr-TR" sz="3600" b="1" i="0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00" t="-368" b="-191176"/>
                          </a:stretch>
                        </a:blipFill>
                      </a:tcPr>
                    </a:tc>
                  </a:tr>
                  <a:tr h="151216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i="0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2)</a:t>
                          </a:r>
                          <a:endParaRPr lang="tr-TR" sz="3600" b="1" i="0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00" t="-110526" b="-110526"/>
                          </a:stretch>
                        </a:blipFill>
                      </a:tcPr>
                    </a:tc>
                  </a:tr>
                  <a:tr h="165618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i="0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3)</a:t>
                          </a:r>
                          <a:endParaRPr lang="tr-TR" sz="3600" b="1" i="0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00" t="-191176" b="-36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0582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899592" y="476672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Uyarı:</a:t>
            </a:r>
          </a:p>
          <a:p>
            <a:pPr algn="just"/>
            <a:r>
              <a:rPr lang="tr-TR" sz="3600" i="1" dirty="0" smtClean="0">
                <a:latin typeface="Times New Roman" pitchFamily="18" charset="0"/>
                <a:cs typeface="Times New Roman" pitchFamily="18" charset="0"/>
              </a:rPr>
              <a:t>Sağdan limit, soldan limite;</a:t>
            </a:r>
          </a:p>
          <a:p>
            <a:pPr algn="just"/>
            <a:r>
              <a:rPr lang="tr-TR" sz="3600" i="1" dirty="0" smtClean="0">
                <a:latin typeface="Times New Roman" pitchFamily="18" charset="0"/>
                <a:cs typeface="Times New Roman" pitchFamily="18" charset="0"/>
              </a:rPr>
              <a:t>eşit ise fonksiyonun limiti vardır. </a:t>
            </a:r>
          </a:p>
          <a:p>
            <a:pPr algn="just"/>
            <a:r>
              <a:rPr lang="tr-TR" sz="3600" i="1" dirty="0" smtClean="0">
                <a:latin typeface="Times New Roman" pitchFamily="18" charset="0"/>
                <a:cs typeface="Times New Roman" pitchFamily="18" charset="0"/>
              </a:rPr>
              <a:t>eşit değilse fonksiyonun limiti yoktur. </a:t>
            </a:r>
            <a:endParaRPr lang="tr-TR" sz="36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/>
              <p:cNvSpPr txBox="1"/>
              <p:nvPr/>
            </p:nvSpPr>
            <p:spPr>
              <a:xfrm>
                <a:off x="899592" y="3484971"/>
                <a:ext cx="7425208" cy="855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4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34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4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3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tr-TR" sz="34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sz="34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34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34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tr-TR" sz="34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tr-TR" sz="3400" b="0" i="1" smtClean="0">
                              <a:latin typeface="Cambria Math"/>
                              <a:cs typeface="Times New Roman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34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tr-TR" sz="34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sz="3400" b="0" i="1" smtClean="0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tr-TR" sz="3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tr-TR" sz="34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tr-TR" sz="3400" i="1">
                                      <a:latin typeface="Cambria Math"/>
                                      <a:cs typeface="Times New Roman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tr-TR" sz="3400" i="1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tr-TR" sz="34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→</m:t>
                                  </m:r>
                                  <m:sSup>
                                    <m:sSupPr>
                                      <m:ctrlPr>
                                        <a:rPr lang="tr-TR" sz="3400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tr-TR" sz="3400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3400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sz="3400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tr-TR" sz="34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r>
                                <a:rPr lang="tr-TR" sz="3400" i="1">
                                  <a:latin typeface="Cambria Math"/>
                                  <a:cs typeface="Times New Roman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sz="34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3400" i="1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tr-TR" sz="3400" i="1" smtClean="0">
                              <a:latin typeface="Cambria Math"/>
                              <a:cs typeface="Times New Roman" pitchFamily="18" charset="0"/>
                            </a:rPr>
                            <m:t>⇒</m:t>
                          </m:r>
                        </m:e>
                      </m:func>
                      <m:r>
                        <a:rPr lang="tr-TR" sz="3400" b="0" i="1" smtClean="0">
                          <a:latin typeface="Cambria Math"/>
                          <a:cs typeface="Times New Roman" pitchFamily="18" charset="0"/>
                        </a:rPr>
                        <m:t>𝑙𝑖𝑚𝑖𝑡</m:t>
                      </m:r>
                      <m:r>
                        <a:rPr lang="tr-TR" sz="34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tr-TR" sz="3400" b="0" i="1" smtClean="0">
                          <a:latin typeface="Cambria Math"/>
                          <a:cs typeface="Times New Roman" pitchFamily="18" charset="0"/>
                        </a:rPr>
                        <m:t>𝑣𝑎𝑟𝑑𝚤𝑟</m:t>
                      </m:r>
                      <m:r>
                        <a:rPr lang="tr-TR" sz="34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tr-TR" sz="3400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Metin kutus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484971"/>
                <a:ext cx="7425208" cy="855747"/>
              </a:xfrm>
              <a:prstGeom prst="rect">
                <a:avLst/>
              </a:prstGeom>
              <a:blipFill rotWithShape="1">
                <a:blip r:embed="rId2"/>
                <a:stretch>
                  <a:fillRect l="-90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/>
              <p:cNvSpPr txBox="1"/>
              <p:nvPr/>
            </p:nvSpPr>
            <p:spPr>
              <a:xfrm>
                <a:off x="651756" y="4693781"/>
                <a:ext cx="7920880" cy="137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4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34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4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3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tr-TR" sz="34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sz="34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34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34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tr-TR" sz="34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tr-TR" sz="3400" b="0" i="1" smtClean="0">
                              <a:latin typeface="Cambria Math"/>
                              <a:cs typeface="Times New Roman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34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tr-TR" sz="34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sz="3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≠</m:t>
                          </m:r>
                          <m:func>
                            <m:funcPr>
                              <m:ctrlPr>
                                <a:rPr lang="tr-TR" sz="3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tr-TR" sz="34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tr-TR" sz="3400" i="1">
                                      <a:latin typeface="Cambria Math"/>
                                      <a:cs typeface="Times New Roman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tr-TR" sz="3400" i="1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tr-TR" sz="34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→</m:t>
                                  </m:r>
                                  <m:sSup>
                                    <m:sSupPr>
                                      <m:ctrlPr>
                                        <a:rPr lang="tr-TR" sz="3400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tr-TR" sz="3400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3400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sz="3400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tr-TR" sz="34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r>
                                <a:rPr lang="tr-TR" sz="3400" i="1">
                                  <a:latin typeface="Cambria Math"/>
                                  <a:cs typeface="Times New Roman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sz="34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3400" i="1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tr-TR" sz="3400" i="1" smtClean="0">
                              <a:latin typeface="Cambria Math"/>
                              <a:cs typeface="Times New Roman" pitchFamily="18" charset="0"/>
                            </a:rPr>
                            <m:t>⇒</m:t>
                          </m:r>
                          <m:r>
                            <a:rPr lang="tr-TR" sz="3400" b="0" i="1" smtClean="0">
                              <a:latin typeface="Cambria Math"/>
                              <a:cs typeface="Times New Roman" pitchFamily="18" charset="0"/>
                            </a:rPr>
                            <m:t>𝑙𝑖𝑚𝑖𝑡</m:t>
                          </m:r>
                          <m:r>
                            <a:rPr lang="tr-TR" sz="34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tr-TR" sz="3400" b="0" i="1" smtClean="0">
                              <a:latin typeface="Cambria Math"/>
                              <a:cs typeface="Times New Roman" pitchFamily="18" charset="0"/>
                            </a:rPr>
                            <m:t>𝑦𝑜𝑘𝑡𝑢𝑟</m:t>
                          </m:r>
                          <m:r>
                            <a:rPr lang="tr-TR" sz="3400" b="0" i="1" smtClean="0"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tr-TR" sz="3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tr-TR" sz="34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tr-TR" sz="3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Metin kutus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6" y="4693781"/>
                <a:ext cx="7920880" cy="13789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5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50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o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0837516"/>
                  </p:ext>
                </p:extLst>
              </p:nvPr>
            </p:nvGraphicFramePr>
            <p:xfrm>
              <a:off x="971600" y="836712"/>
              <a:ext cx="6696744" cy="48965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04312"/>
                    <a:gridCol w="6092432"/>
                  </a:tblGrid>
                  <a:tr h="165618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i="0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4)</a:t>
                          </a:r>
                          <a:endParaRPr lang="tr-TR" sz="3600" b="1" i="0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60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600" i="1" smtClean="0">
                                            <a:latin typeface="Cambria Math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600" i="1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−∞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36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5</m:t>
                                            </m:r>
                                          </m:sup>
                                        </m:sSup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+2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+3</m:t>
                                        </m:r>
                                      </m:den>
                                    </m:f>
                                    <m:r>
                                      <a:rPr lang="tr-TR" sz="3600" b="0" i="1" smtClean="0">
                                        <a:latin typeface="Cambria Math"/>
                                      </a:rPr>
                                      <m:t>=−</m:t>
                                    </m:r>
                                    <m:r>
                                      <a:rPr lang="tr-TR" sz="3600" b="0" i="1" smtClean="0">
                                        <a:latin typeface="Cambria Math"/>
                                        <a:ea typeface="Cambria Math"/>
                                      </a:rPr>
                                      <m:t>∞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tr-TR" sz="3600" b="0" i="1" dirty="0" smtClean="0">
                            <a:latin typeface="Times New Roman" pitchFamily="18" charset="0"/>
                          </a:endParaRPr>
                        </a:p>
                      </a:txBody>
                      <a:tcPr anchor="ctr"/>
                    </a:tc>
                  </a:tr>
                  <a:tr h="158417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i="0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5)</a:t>
                          </a:r>
                          <a:endParaRPr lang="tr-TR" sz="3600" b="1" i="0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60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600" i="1" smtClean="0">
                                            <a:latin typeface="Cambria Math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600" i="1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∞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36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+30 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tr-TR" sz="3600" b="0" i="1" smtClean="0">
                                        <a:latin typeface="Cambria Math"/>
                                      </a:rPr>
                                      <m:t>=0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tr-TR" sz="3600" b="0" i="1" dirty="0" smtClean="0">
                            <a:latin typeface="Times New Roman" pitchFamily="18" charset="0"/>
                          </a:endParaRPr>
                        </a:p>
                      </a:txBody>
                      <a:tcPr anchor="ctr"/>
                    </a:tc>
                  </a:tr>
                  <a:tr h="165618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i="0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6)</a:t>
                          </a:r>
                          <a:endParaRPr lang="tr-TR" sz="3600" b="1" i="0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60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600" i="1" smtClean="0">
                                            <a:latin typeface="Cambria Math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600" i="1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−∞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36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−3 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tr-TR" sz="36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tr-TR" sz="3600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o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0837516"/>
                  </p:ext>
                </p:extLst>
              </p:nvPr>
            </p:nvGraphicFramePr>
            <p:xfrm>
              <a:off x="971600" y="836712"/>
              <a:ext cx="6696744" cy="48965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04312"/>
                    <a:gridCol w="6092432"/>
                  </a:tblGrid>
                  <a:tr h="165618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i="0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4)</a:t>
                          </a:r>
                          <a:endParaRPr lang="tr-TR" sz="3600" b="1" i="0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00" b="-195588"/>
                          </a:stretch>
                        </a:blipFill>
                      </a:tcPr>
                    </a:tc>
                  </a:tr>
                  <a:tr h="158417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i="0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5)</a:t>
                          </a:r>
                          <a:endParaRPr lang="tr-TR" sz="3600" b="1" i="0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00" t="-105019" b="-105405"/>
                          </a:stretch>
                        </a:blipFill>
                      </a:tcPr>
                    </a:tc>
                  </a:tr>
                  <a:tr h="165618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i="0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6)</a:t>
                          </a:r>
                          <a:endParaRPr lang="tr-TR" sz="3600" b="1" i="0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00" t="-195221" b="-36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2535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51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o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9540772"/>
                  </p:ext>
                </p:extLst>
              </p:nvPr>
            </p:nvGraphicFramePr>
            <p:xfrm>
              <a:off x="899592" y="1052736"/>
              <a:ext cx="7128792" cy="48245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3300"/>
                    <a:gridCol w="6485492"/>
                  </a:tblGrid>
                  <a:tr h="165618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i="0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7)</a:t>
                          </a:r>
                          <a:endParaRPr lang="tr-TR" sz="3600" b="1" i="0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60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600" i="1" smtClean="0">
                                            <a:latin typeface="Cambria Math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600" i="1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∞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36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−2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+5</m:t>
                                        </m:r>
                                      </m:num>
                                      <m:den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tr-TR" sz="3600" b="0" i="1" smtClean="0">
                                        <a:latin typeface="Cambria Math"/>
                                      </a:rPr>
                                      <m:t>=0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tr-TR" sz="3600" b="0" i="1" dirty="0" smtClean="0">
                            <a:latin typeface="Times New Roman" pitchFamily="18" charset="0"/>
                          </a:endParaRPr>
                        </a:p>
                      </a:txBody>
                      <a:tcPr anchor="ctr"/>
                    </a:tc>
                  </a:tr>
                  <a:tr h="151216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i="0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8)</a:t>
                          </a:r>
                          <a:endParaRPr lang="tr-TR" sz="3600" b="1" i="0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60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600" i="1" smtClean="0">
                                            <a:latin typeface="Cambria Math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600" i="1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∞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36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−6 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−3</m:t>
                                        </m:r>
                                      </m:den>
                                    </m:f>
                                    <m:r>
                                      <a:rPr lang="tr-TR" sz="36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tr-TR" sz="3600" b="0" i="1" smtClean="0">
                                        <a:latin typeface="Cambria Math"/>
                                        <a:ea typeface="Cambria Math"/>
                                      </a:rPr>
                                      <m:t>∞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tr-TR" sz="3600" b="0" i="1" dirty="0" smtClean="0">
                            <a:latin typeface="Times New Roman" pitchFamily="18" charset="0"/>
                          </a:endParaRPr>
                        </a:p>
                      </a:txBody>
                      <a:tcPr anchor="ctr"/>
                    </a:tc>
                  </a:tr>
                  <a:tr h="165618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i="0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9)</a:t>
                          </a:r>
                          <a:endParaRPr lang="tr-TR" sz="3600" b="1" i="0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60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600" i="1" smtClean="0">
                                            <a:latin typeface="Cambria Math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600" i="1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∞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36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5</m:t>
                                            </m:r>
                                          </m:sup>
                                        </m:sSup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+4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 1−4</m:t>
                                            </m:r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5</m:t>
                                            </m:r>
                                          </m:sup>
                                        </m:sSup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−2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den>
                                    </m:f>
                                    <m:r>
                                      <a:rPr lang="tr-TR" sz="36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tr-TR" sz="36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−4</m:t>
                                        </m:r>
                                      </m:den>
                                    </m:f>
                                    <m:r>
                                      <a:rPr lang="tr-TR" sz="3600" b="0" i="1" smtClean="0">
                                        <a:latin typeface="Cambria Math"/>
                                      </a:rPr>
                                      <m:t>=−</m:t>
                                    </m:r>
                                    <m:f>
                                      <m:fPr>
                                        <m:ctrlPr>
                                          <a:rPr lang="tr-TR" sz="36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 1 </m:t>
                                        </m:r>
                                      </m:num>
                                      <m:den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tr-TR" sz="3600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o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9540772"/>
                  </p:ext>
                </p:extLst>
              </p:nvPr>
            </p:nvGraphicFramePr>
            <p:xfrm>
              <a:off x="899592" y="1052736"/>
              <a:ext cx="7128792" cy="48245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3300"/>
                    <a:gridCol w="6485492"/>
                  </a:tblGrid>
                  <a:tr h="165618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i="0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7)</a:t>
                          </a:r>
                          <a:endParaRPr lang="tr-TR" sz="3600" b="1" i="0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62" t="-368" b="-191176"/>
                          </a:stretch>
                        </a:blipFill>
                      </a:tcPr>
                    </a:tc>
                  </a:tr>
                  <a:tr h="151216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i="0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8)</a:t>
                          </a:r>
                          <a:endParaRPr lang="tr-TR" sz="3600" b="1" i="0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62" t="-110526" b="-110526"/>
                          </a:stretch>
                        </a:blipFill>
                      </a:tcPr>
                    </a:tc>
                  </a:tr>
                  <a:tr h="165618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tr-TR" sz="3600" b="1" i="0" dirty="0" smtClean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9)</a:t>
                          </a:r>
                          <a:endParaRPr lang="tr-TR" sz="3600" b="1" i="0" dirty="0">
                            <a:solidFill>
                              <a:srgbClr val="FFFF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62" t="-191176" b="-36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17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52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908720"/>
                <a:ext cx="7488832" cy="2530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60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3600" b="0" i="1" smtClean="0">
                                  <a:latin typeface="Cambria Math"/>
                                </a:rPr>
                                <m:t> 3</m:t>
                              </m:r>
                              <m:sSup>
                                <m:sSup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3600" b="0" i="1" smtClean="0">
                                  <a:latin typeface="Cambria Math"/>
                                </a:rPr>
                                <m:t>+5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3600" b="0" i="1" smtClean="0"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3600" b="0" i="1" dirty="0" smtClean="0">
                  <a:latin typeface="Times New Roman" pitchFamily="18" charset="0"/>
                </a:endParaRPr>
              </a:p>
              <a:p>
                <a:endParaRPr lang="tr-TR" sz="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488832" cy="2530244"/>
              </a:xfrm>
              <a:prstGeom prst="rect">
                <a:avLst/>
              </a:prstGeom>
              <a:blipFill rotWithShape="1">
                <a:blip r:embed="rId2"/>
                <a:stretch>
                  <a:fillRect l="-2932" t="-3855" b="-86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39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53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755576" y="836712"/>
                <a:ext cx="7632848" cy="2445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b="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  <m:t>→−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3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sz="36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  <a:ea typeface="Cambria Math"/>
                                    </a:rPr>
                                    <m:t>+2007 </m:t>
                                  </m:r>
                                </m:num>
                                <m:den>
                                  <m:r>
                                    <a:rPr lang="tr-TR" sz="36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tr-TR" sz="3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36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36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tr-TR" sz="36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3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836712"/>
                <a:ext cx="7632848" cy="2445157"/>
              </a:xfrm>
              <a:prstGeom prst="rect">
                <a:avLst/>
              </a:prstGeom>
              <a:blipFill rotWithShape="1">
                <a:blip r:embed="rId2"/>
                <a:stretch>
                  <a:fillRect l="-2476" t="-3990" b="-84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76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54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755576" y="836712"/>
                <a:ext cx="7632848" cy="2505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b="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3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sz="36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tr-TR" sz="3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36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3600" b="0" i="1" smtClean="0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tr-TR" sz="36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tr-TR" sz="3600" b="0" i="1" smtClean="0">
                                      <a:latin typeface="Cambria Math"/>
                                      <a:ea typeface="Cambria Math"/>
                                    </a:rPr>
                                    <m:t>  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  <a:ea typeface="Cambria Math"/>
                                    </a:rPr>
                                    <m:t>−2 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tr-TR" sz="36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3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836712"/>
                <a:ext cx="7632848" cy="2505301"/>
              </a:xfrm>
              <a:prstGeom prst="rect">
                <a:avLst/>
              </a:prstGeom>
              <a:blipFill rotWithShape="1">
                <a:blip r:embed="rId2"/>
                <a:stretch>
                  <a:fillRect l="-2476" t="-3893" b="-60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02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55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755576" y="836712"/>
                <a:ext cx="7632848" cy="2250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b="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  <m:t> 1 </m:t>
                              </m:r>
                            </m:num>
                            <m:den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  <m:t>+1 </m:t>
                              </m:r>
                            </m:den>
                          </m:f>
                          <m:r>
                            <a:rPr lang="tr-TR" sz="3600" b="0" i="1" smtClean="0">
                              <a:latin typeface="Cambria Math"/>
                              <a:ea typeface="Cambria Math"/>
                            </a:rPr>
                            <m:t>.(2</m:t>
                          </m:r>
                          <m:r>
                            <a:rPr lang="tr-TR" sz="3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tr-TR" sz="3600" b="0" i="1" smtClean="0">
                              <a:latin typeface="Cambria Math"/>
                              <a:ea typeface="Cambria Math"/>
                            </a:rPr>
                            <m:t>−10)</m:t>
                          </m:r>
                        </m:e>
                      </m:func>
                    </m:oMath>
                  </m:oMathPara>
                </a14:m>
                <a:endParaRPr lang="tr-TR" sz="36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3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836712"/>
                <a:ext cx="7632848" cy="2250360"/>
              </a:xfrm>
              <a:prstGeom prst="rect">
                <a:avLst/>
              </a:prstGeom>
              <a:blipFill rotWithShape="1">
                <a:blip r:embed="rId2"/>
                <a:stretch>
                  <a:fillRect l="-2476" t="-4336" b="-92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30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908720"/>
                <a:ext cx="7344816" cy="2046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600" i="1">
                                  <a:latin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tr-TR" sz="3600" b="0" i="1" smtClean="0">
                              <a:latin typeface="Cambria Math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+3</m:t>
                              </m:r>
                            </m:e>
                          </m:rad>
                          <m:r>
                            <a:rPr lang="tr-TR" sz="3600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e>
                      </m:func>
                      <m:r>
                        <a:rPr lang="tr-TR" sz="3600" b="0" i="1" smtClean="0">
                          <a:latin typeface="Cambria Math"/>
                        </a:rPr>
                        <m:t> )</m:t>
                      </m:r>
                    </m:oMath>
                  </m:oMathPara>
                </a14:m>
                <a:endParaRPr lang="tr-TR" sz="4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344816" cy="2046971"/>
              </a:xfrm>
              <a:prstGeom prst="rect">
                <a:avLst/>
              </a:prstGeom>
              <a:blipFill rotWithShape="1">
                <a:blip r:embed="rId2"/>
                <a:stretch>
                  <a:fillRect l="-2988" t="-4762" b="-127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50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57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34074" y="620688"/>
                <a:ext cx="7488832" cy="5918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Çözüm: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24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24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2400" i="1">
                                  <a:latin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tr-TR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2400" b="0" i="1" smtClean="0">
                                  <a:latin typeface="Cambria Math"/>
                                </a:rPr>
                                <m:t>+3</m:t>
                              </m:r>
                            </m:e>
                          </m:rad>
                          <m:r>
                            <a:rPr lang="tr-TR" sz="2400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tr-TR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e>
                      </m:func>
                      <m:r>
                        <a:rPr lang="tr-TR" sz="2400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tr-TR" sz="24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tr-TR" sz="2400" i="1">
                              <a:latin typeface="Cambria Math"/>
                            </a:rPr>
                            <m:t>𝑙𝑖𝑚</m:t>
                          </m:r>
                        </m:e>
                        <m:lim>
                          <m:r>
                            <a:rPr lang="tr-TR" sz="2400" i="1">
                              <a:latin typeface="Cambria Math"/>
                            </a:rPr>
                            <m:t>𝑥</m:t>
                          </m:r>
                          <m:r>
                            <a:rPr lang="tr-TR" sz="2400" i="1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tr-TR" sz="2400" i="1">
                              <a:latin typeface="Cambria Math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tr-TR" sz="2400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b="0" i="1" dirty="0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tr-TR" sz="2400" i="1" dirty="0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sz="2400" b="0" i="1" dirty="0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tr-TR" sz="2400" b="0" i="1" dirty="0" smtClean="0">
                                      <a:latin typeface="Cambria Math"/>
                                      <a:cs typeface="Times New Roman" pitchFamily="18" charset="0"/>
                                    </a:rPr>
                                    <m:t>+3</m:t>
                                  </m:r>
                                </m:e>
                              </m:rad>
                              <m:r>
                                <a:rPr lang="tr-TR" sz="2400" b="0" i="1" dirty="0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tr-TR" sz="2400" b="0" i="1" dirty="0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sz="2400" b="0" i="1" dirty="0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  <m:r>
                            <a:rPr lang="tr-TR" sz="2400" b="0" i="1" dirty="0" smtClean="0">
                              <a:latin typeface="Cambria Math"/>
                              <a:cs typeface="Times New Roman" pitchFamily="18" charset="0"/>
                            </a:rPr>
                            <m:t>.(</m:t>
                          </m:r>
                          <m:rad>
                            <m:radPr>
                              <m:degHide m:val="on"/>
                              <m:ctrlPr>
                                <a:rPr lang="tr-TR" sz="2400" b="0" i="1" dirty="0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b="0" i="1" dirty="0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2400" b="0" i="1" dirty="0" smtClean="0">
                                  <a:latin typeface="Cambria Math"/>
                                  <a:cs typeface="Times New Roman" pitchFamily="18" charset="0"/>
                                </a:rPr>
                                <m:t>+3</m:t>
                              </m:r>
                            </m:e>
                          </m:rad>
                          <m:r>
                            <a:rPr lang="tr-TR" sz="2400" b="0" i="1" dirty="0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tr-TR" sz="2400" b="0" i="1" dirty="0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b="0" i="1" dirty="0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tr-TR" sz="2400" b="0" i="1" dirty="0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400" i="1" dirty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 dirty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2400" i="1" dirty="0">
                                  <a:latin typeface="Cambria Math"/>
                                  <a:cs typeface="Times New Roman" pitchFamily="18" charset="0"/>
                                </a:rPr>
                                <m:t>+3</m:t>
                              </m:r>
                            </m:e>
                          </m:rad>
                          <m:r>
                            <a:rPr lang="tr-TR" sz="2400" i="1" dirty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tr-TR" sz="2400" i="1" dirty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 dirty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/>
                        </a:rPr>
                        <m:t> =</m:t>
                      </m:r>
                      <m:limLow>
                        <m:limLowPr>
                          <m:ctrlPr>
                            <a:rPr lang="tr-TR" sz="24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tr-TR" sz="2400" i="1">
                              <a:latin typeface="Cambria Math"/>
                            </a:rPr>
                            <m:t>𝑙𝑖𝑚</m:t>
                          </m:r>
                        </m:e>
                        <m:lim>
                          <m:r>
                            <a:rPr lang="tr-TR" sz="2400" i="1">
                              <a:latin typeface="Cambria Math"/>
                            </a:rPr>
                            <m:t>𝑥</m:t>
                          </m:r>
                          <m:r>
                            <a:rPr lang="tr-TR" sz="2400" i="1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tr-TR" sz="2400" i="1">
                              <a:latin typeface="Cambria Math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tr-TR" sz="2400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tr-TR" sz="2400" b="0" i="1" dirty="0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tr-TR" sz="2400" b="0" i="1" dirty="0" smtClean="0">
                              <a:latin typeface="Cambria Math"/>
                              <a:cs typeface="Times New Roman" pitchFamily="18" charset="0"/>
                            </a:rPr>
                            <m:t>+3−</m:t>
                          </m:r>
                          <m:r>
                            <a:rPr lang="tr-TR" sz="2400" b="0" i="1" dirty="0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400" i="1" dirty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 dirty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2400" i="1" dirty="0">
                                  <a:latin typeface="Cambria Math"/>
                                  <a:cs typeface="Times New Roman" pitchFamily="18" charset="0"/>
                                </a:rPr>
                                <m:t>+3</m:t>
                              </m:r>
                            </m:e>
                          </m:rad>
                          <m:r>
                            <a:rPr lang="tr-TR" sz="2400" i="1" dirty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tr-TR" sz="2400" i="1" dirty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 dirty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/>
                        </a:rPr>
                        <m:t> =</m:t>
                      </m:r>
                      <m:limLow>
                        <m:limLowPr>
                          <m:ctrlPr>
                            <a:rPr lang="tr-TR" sz="24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tr-TR" sz="2400" i="1">
                              <a:latin typeface="Cambria Math"/>
                            </a:rPr>
                            <m:t>𝑙𝑖𝑚</m:t>
                          </m:r>
                        </m:e>
                        <m:lim>
                          <m:r>
                            <a:rPr lang="tr-TR" sz="2400" i="1">
                              <a:latin typeface="Cambria Math"/>
                            </a:rPr>
                            <m:t>𝑥</m:t>
                          </m:r>
                          <m:r>
                            <a:rPr lang="tr-TR" sz="2400" i="1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tr-TR" sz="2400" i="1">
                              <a:latin typeface="Cambria Math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tr-TR" sz="2400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tr-TR" sz="2400" i="1" dirty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400" i="1" dirty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 dirty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2400" i="1" dirty="0">
                                  <a:latin typeface="Cambria Math"/>
                                  <a:cs typeface="Times New Roman" pitchFamily="18" charset="0"/>
                                </a:rPr>
                                <m:t>+3</m:t>
                              </m:r>
                            </m:e>
                          </m:rad>
                          <m:r>
                            <a:rPr lang="tr-TR" sz="2400" i="1" dirty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tr-TR" sz="2400" i="1" dirty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 dirty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/>
                        </a:rPr>
                        <m:t>                                     </m:t>
                      </m:r>
                      <m:r>
                        <a:rPr lang="tr-TR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400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tr-TR" sz="2400" i="1" dirty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400" i="1" dirty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 dirty="0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∞</m:t>
                              </m:r>
                              <m:r>
                                <a:rPr lang="tr-TR" sz="2400" i="1" dirty="0">
                                  <a:latin typeface="Cambria Math"/>
                                  <a:cs typeface="Times New Roman" pitchFamily="18" charset="0"/>
                                </a:rPr>
                                <m:t>+3</m:t>
                              </m:r>
                            </m:e>
                          </m:rad>
                          <m:r>
                            <a:rPr lang="tr-TR" sz="2400" i="1" dirty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tr-TR" sz="2400" i="1" dirty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 dirty="0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∞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tr-TR" sz="2400" i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/>
                      </a:rPr>
                      <m:t>=</m:t>
                    </m:r>
                    <m:r>
                      <a:rPr lang="tr-TR" sz="2400" b="0" i="1" smtClean="0">
                        <a:latin typeface="Cambria Math"/>
                      </a:rPr>
                      <m:t>0</m:t>
                    </m:r>
                  </m:oMath>
                </a14:m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74" y="620688"/>
                <a:ext cx="7488832" cy="5918928"/>
              </a:xfrm>
              <a:prstGeom prst="rect">
                <a:avLst/>
              </a:prstGeom>
              <a:blipFill rotWithShape="1">
                <a:blip r:embed="rId2"/>
                <a:stretch>
                  <a:fillRect l="-1303" t="-82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89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58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908720"/>
                <a:ext cx="7920880" cy="2506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lim>
                          </m:limLow>
                        </m:fName>
                        <m:e>
                          <m:r>
                            <a:rPr lang="tr-TR" sz="36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−3</m:t>
                                  </m:r>
                                </m:den>
                              </m:f>
                              <m:r>
                                <a:rPr lang="tr-TR" sz="36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6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tr-TR" sz="36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3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3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−9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tr-TR" sz="4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920880" cy="2506712"/>
              </a:xfrm>
              <a:prstGeom prst="rect">
                <a:avLst/>
              </a:prstGeom>
              <a:blipFill rotWithShape="1">
                <a:blip r:embed="rId2"/>
                <a:stretch>
                  <a:fillRect l="-2771" t="-3893" b="-97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61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59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27584" y="908720"/>
                <a:ext cx="7560840" cy="2425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Kural: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4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4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400" i="1">
                                  <a:latin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tr-TR" sz="3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3400" b="0" i="1" smtClean="0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tr-TR" sz="3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3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tr-TR" sz="3400" b="0" i="1" smtClean="0">
                                  <a:latin typeface="Cambria Math"/>
                                </a:rPr>
                                <m:t>𝑏𝑥</m:t>
                              </m:r>
                              <m:r>
                                <a:rPr lang="tr-TR" sz="3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tr-TR" sz="34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tr-TR" sz="3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rad>
                        </m:e>
                      </m:func>
                      <m:r>
                        <a:rPr lang="tr-TR" sz="3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tr-TR" sz="34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4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400" b="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tr-TR" sz="3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3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rad>
                          <m:r>
                            <a:rPr lang="tr-TR" sz="3400" b="0" i="1" smtClean="0">
                              <a:latin typeface="Cambria Math"/>
                            </a:rPr>
                            <m:t>.</m:t>
                          </m:r>
                        </m:e>
                      </m:func>
                      <m:d>
                        <m:dPr>
                          <m:begChr m:val="|"/>
                          <m:endChr m:val="|"/>
                          <m:ctrlPr>
                            <a:rPr lang="tr-TR" sz="3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3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tr-TR" sz="3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3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3400" b="0" i="1" smtClean="0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tr-TR" sz="3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tr-TR" sz="3400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tr-TR" sz="3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tr-TR" sz="3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560840" cy="2425985"/>
              </a:xfrm>
              <a:prstGeom prst="rect">
                <a:avLst/>
              </a:prstGeom>
              <a:blipFill rotWithShape="1">
                <a:blip r:embed="rId2"/>
                <a:stretch>
                  <a:fillRect l="-2500" t="-402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49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817644" y="774904"/>
                <a:ext cx="7632848" cy="495648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tr-TR" sz="36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SÜREKLİLİK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:(</m:t>
                    </m:r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)→</m:t>
                    </m:r>
                    <m:r>
                      <a:rPr lang="tr-TR" sz="3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𝑅</m:t>
                    </m:r>
                  </m:oMath>
                </a14:m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3600" b="0" i="1" smtClean="0">
                            <a:latin typeface="Cambria Math"/>
                            <a:cs typeface="Times New Roman" pitchFamily="18" charset="0"/>
                          </a:rPr>
                          <m:t>𝑜</m:t>
                        </m:r>
                      </m:sub>
                    </m:sSub>
                    <m:r>
                      <a:rPr lang="tr-TR" sz="36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tr-TR" sz="3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tr-TR" sz="3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𝑎</m:t>
                    </m:r>
                    <m:r>
                      <a:rPr lang="tr-TR" sz="3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tr-TR" sz="3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𝑏</m:t>
                    </m:r>
                    <m:r>
                      <a:rPr lang="tr-TR" sz="3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 olsun.</a:t>
                </a:r>
              </a:p>
              <a:p>
                <a:pPr algn="just"/>
                <a:endParaRPr lang="tr-TR" sz="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tr-TR" sz="36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36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36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tr-TR" sz="3600" b="0" i="1" smtClean="0">
                              <a:latin typeface="Cambria Math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tr-TR" sz="36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tr-TR" sz="3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tr-TR" sz="36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func>
                      <m:r>
                        <a:rPr lang="tr-TR" sz="36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tr-TR" sz="3600" b="0" i="1" smtClean="0">
                          <a:latin typeface="Cambria Math"/>
                          <a:cs typeface="Times New Roman" pitchFamily="18" charset="0"/>
                        </a:rPr>
                        <m:t>𝑓</m:t>
                      </m:r>
                      <m:r>
                        <a:rPr lang="tr-TR" sz="3600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sz="36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tr-TR" sz="3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3600" b="0" i="1" smtClean="0">
                              <a:latin typeface="Cambria Math"/>
                              <a:cs typeface="Times New Roman" pitchFamily="18" charset="0"/>
                            </a:rPr>
                            <m:t>𝑜</m:t>
                          </m:r>
                        </m:sub>
                      </m:sSub>
                      <m:r>
                        <a:rPr lang="tr-TR" sz="3600" b="0" i="1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tr-TR" sz="36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tr-TR" sz="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ise «</a:t>
                </a:r>
                <a14:m>
                  <m:oMath xmlns:m="http://schemas.openxmlformats.org/officeDocument/2006/math"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 fonksiyonu </a:t>
                </a:r>
                <a14:m>
                  <m:oMath xmlns:m="http://schemas.openxmlformats.org/officeDocument/2006/math"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tr-TR" sz="3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3600" b="0" i="1" smtClean="0">
                            <a:latin typeface="Cambria Math"/>
                            <a:cs typeface="Times New Roman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 noktasında süreklidir» denir. Yani;</a:t>
                </a:r>
              </a:p>
              <a:p>
                <a:pPr algn="just"/>
                <a:endParaRPr lang="tr-TR" sz="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sz="3600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tr-TR" sz="36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a:rPr lang="tr-TR" sz="3600" i="1">
                                <a:latin typeface="Cambria Math"/>
                                <a:cs typeface="Times New Roman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tr-TR" sz="36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tr-TR" sz="3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tr-TR" sz="360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tr-TR" sz="360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36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36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tr-TR" sz="3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tr-TR" sz="3600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r>
                          <a:rPr lang="tr-TR" sz="36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tr-TR" sz="36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tr-TR" sz="36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func>
                    <m:r>
                      <a:rPr lang="tr-TR" sz="3600" i="1">
                        <a:latin typeface="Cambria Math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tr-TR" sz="3600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tr-TR" sz="36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a:rPr lang="tr-TR" sz="3600" i="1">
                                <a:latin typeface="Cambria Math"/>
                                <a:cs typeface="Times New Roman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tr-TR" sz="36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tr-TR" sz="3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tr-TR" sz="36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tr-TR" sz="36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36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36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tr-TR" sz="3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tr-TR" sz="3600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r>
                          <a:rPr lang="tr-TR" sz="36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tr-TR" sz="36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tr-TR" sz="36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func>
                    <m:r>
                      <a:rPr lang="tr-TR" sz="36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tr-TR" sz="3600" i="1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tr-TR" sz="3600" i="1"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tr-TR" sz="36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tr-TR" sz="36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3600" i="1">
                            <a:latin typeface="Cambria Math"/>
                            <a:cs typeface="Times New Roman" pitchFamily="18" charset="0"/>
                          </a:rPr>
                          <m:t>𝑜</m:t>
                        </m:r>
                      </m:sub>
                    </m:sSub>
                    <m:r>
                      <a:rPr lang="tr-TR" sz="36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tr-TR" sz="36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tr-TR" sz="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olmalıdır.</a:t>
                </a:r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44" y="774904"/>
                <a:ext cx="7632848" cy="4956485"/>
              </a:xfrm>
              <a:prstGeom prst="rect">
                <a:avLst/>
              </a:prstGeom>
              <a:blipFill rotWithShape="1">
                <a:blip r:embed="rId2"/>
                <a:stretch>
                  <a:fillRect l="-2396" t="-1476" r="-2476" b="-41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5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60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27584" y="908720"/>
                <a:ext cx="7560840" cy="2606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4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4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400" i="1">
                                  <a:latin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tr-TR" sz="3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tr-TR" sz="3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tr-TR" sz="3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−5</m:t>
                                  </m:r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+2 </m:t>
                                  </m:r>
                                </m:e>
                              </m:rad>
                              <m:r>
                                <a:rPr lang="tr-TR" sz="3400" b="0" i="1" smtClean="0">
                                  <a:latin typeface="Cambria Math"/>
                                </a:rPr>
                                <m:t>−2</m:t>
                              </m:r>
                              <m:r>
                                <a:rPr lang="tr-TR" sz="3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400" b="0" i="1" smtClean="0"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sz="3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3400" i="1" dirty="0" smtClean="0">
                    <a:latin typeface="Times New Roman" pitchFamily="18" charset="0"/>
                    <a:cs typeface="Times New Roman" pitchFamily="18" charset="0"/>
                  </a:rPr>
                  <a:t>ifadesinin sonucu kaçtır?</a:t>
                </a:r>
              </a:p>
              <a:p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560840" cy="2606483"/>
              </a:xfrm>
              <a:prstGeom prst="rect">
                <a:avLst/>
              </a:prstGeom>
              <a:blipFill rotWithShape="1">
                <a:blip r:embed="rId2"/>
                <a:stretch>
                  <a:fillRect l="-2500" t="-37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58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61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27584" y="908720"/>
                <a:ext cx="7560840" cy="2110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4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4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400" i="1">
                                  <a:latin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tr-TR" sz="3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tr-TR" sz="3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tr-TR" sz="3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+3 </m:t>
                                  </m:r>
                                </m:e>
                              </m:rad>
                              <m:r>
                                <a:rPr lang="tr-TR" sz="3400" b="0" i="1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tr-TR" sz="3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tr-TR" sz="3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+4</m:t>
                                  </m:r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+1 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tr-TR" sz="3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560840" cy="2110834"/>
              </a:xfrm>
              <a:prstGeom prst="rect">
                <a:avLst/>
              </a:prstGeom>
              <a:blipFill rotWithShape="1">
                <a:blip r:embed="rId2"/>
                <a:stretch>
                  <a:fillRect l="-2903" t="-4624" b="-104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60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62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27584" y="908720"/>
                <a:ext cx="7560840" cy="2110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4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4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400" i="1">
                                  <a:latin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tr-TR" sz="3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tr-TR" sz="3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tr-TR" sz="3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rad>
                              <m:r>
                                <a:rPr lang="tr-TR" sz="3400" b="0" i="1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tr-TR" sz="3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tr-TR" sz="3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−5 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tr-TR" sz="3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560840" cy="2110834"/>
              </a:xfrm>
              <a:prstGeom prst="rect">
                <a:avLst/>
              </a:prstGeom>
              <a:blipFill rotWithShape="1">
                <a:blip r:embed="rId2"/>
                <a:stretch>
                  <a:fillRect l="-2903" t="-4624" b="-1069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0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63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27584" y="908720"/>
                <a:ext cx="7560840" cy="2606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4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4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400" i="1">
                                  <a:latin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tr-TR" sz="3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3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400" b="0" i="1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tr-TR" sz="3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tr-TR" sz="3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+5 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tr-TR" sz="3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3400" i="1" dirty="0" smtClean="0">
                    <a:latin typeface="Times New Roman" pitchFamily="18" charset="0"/>
                    <a:cs typeface="Times New Roman" pitchFamily="18" charset="0"/>
                  </a:rPr>
                  <a:t>ifadesinin sonucu kaçtır?</a:t>
                </a:r>
              </a:p>
              <a:p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560840" cy="2606483"/>
              </a:xfrm>
              <a:prstGeom prst="rect">
                <a:avLst/>
              </a:prstGeom>
              <a:blipFill rotWithShape="1">
                <a:blip r:embed="rId2"/>
                <a:stretch>
                  <a:fillRect l="-2500" t="-37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86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64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27584" y="908720"/>
                <a:ext cx="7560840" cy="2110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4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4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tr-TR" sz="3400" i="1">
                                  <a:latin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tr-TR" sz="3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tr-TR" sz="3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tr-TR" sz="3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+3 </m:t>
                                  </m:r>
                                </m:e>
                              </m:rad>
                              <m:r>
                                <a:rPr lang="tr-TR" sz="3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tr-TR" sz="3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sz="3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560840" cy="2110834"/>
              </a:xfrm>
              <a:prstGeom prst="rect">
                <a:avLst/>
              </a:prstGeom>
              <a:blipFill rotWithShape="1">
                <a:blip r:embed="rId2"/>
                <a:stretch>
                  <a:fillRect l="-2903" t="-4624" b="-104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90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65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27584" y="908720"/>
                <a:ext cx="7560840" cy="2110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4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4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400" i="1">
                                  <a:latin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tr-TR" sz="3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tr-TR" sz="3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tr-TR" sz="3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−2 </m:t>
                                  </m:r>
                                </m:e>
                              </m:rad>
                              <m:r>
                                <a:rPr lang="tr-TR" sz="3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tr-TR" sz="3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sz="3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560840" cy="2110834"/>
              </a:xfrm>
              <a:prstGeom prst="rect">
                <a:avLst/>
              </a:prstGeom>
              <a:blipFill rotWithShape="1">
                <a:blip r:embed="rId2"/>
                <a:stretch>
                  <a:fillRect l="-2903" t="-4624" b="-104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2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27584" y="908720"/>
                <a:ext cx="7560840" cy="2110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4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4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400" i="1">
                                  <a:latin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tr-TR" sz="3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tr-TR" sz="3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tr-TR" sz="3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−1 </m:t>
                                  </m:r>
                                </m:e>
                              </m:rad>
                              <m:r>
                                <a:rPr lang="tr-TR" sz="3400" b="0" i="1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tr-TR" sz="3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tr-TR" sz="3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+1 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tr-TR" sz="3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560840" cy="2110834"/>
              </a:xfrm>
              <a:prstGeom prst="rect">
                <a:avLst/>
              </a:prstGeom>
              <a:blipFill rotWithShape="1">
                <a:blip r:embed="rId2"/>
                <a:stretch>
                  <a:fillRect l="-2903" t="-4624" b="-104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6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67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27584" y="908720"/>
                <a:ext cx="7560840" cy="2110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4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4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400" i="1">
                                  <a:latin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tr-TR" sz="3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tr-TR" sz="3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tr-TR" sz="3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−1 </m:t>
                                  </m:r>
                                </m:e>
                              </m:rad>
                              <m:r>
                                <a:rPr lang="tr-TR" sz="3400" b="0" i="1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tr-TR" sz="3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tr-TR" sz="3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3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+4</m:t>
                                  </m:r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tr-TR" sz="3400" b="0" i="1" smtClean="0">
                                      <a:latin typeface="Cambria Math"/>
                                    </a:rPr>
                                    <m:t>−1 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tr-TR" sz="3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560840" cy="2110834"/>
              </a:xfrm>
              <a:prstGeom prst="rect">
                <a:avLst/>
              </a:prstGeom>
              <a:blipFill rotWithShape="1">
                <a:blip r:embed="rId2"/>
                <a:stretch>
                  <a:fillRect l="-2903" t="-4624" b="-1069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71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68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23528" y="1975842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i="1" dirty="0" smtClean="0">
                <a:latin typeface="Times New Roman" pitchFamily="18" charset="0"/>
                <a:cs typeface="Times New Roman" pitchFamily="18" charset="0"/>
              </a:rPr>
              <a:t>ALIŞTIRMALAR</a:t>
            </a:r>
          </a:p>
        </p:txBody>
      </p:sp>
    </p:spTree>
    <p:extLst>
      <p:ext uri="{BB962C8B-B14F-4D97-AF65-F5344CB8AC3E}">
        <p14:creationId xmlns:p14="http://schemas.microsoft.com/office/powerpoint/2010/main" val="208690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69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908720"/>
                <a:ext cx="7920880" cy="2407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tr-TR" sz="3600" b="0" i="1" smtClean="0">
                                  <a:latin typeface="Cambria Math"/>
                                </a:rPr>
                                <m:t>−8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+16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tr-TR" sz="3600" b="0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4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920880" cy="2407134"/>
              </a:xfrm>
              <a:prstGeom prst="rect">
                <a:avLst/>
              </a:prstGeom>
              <a:blipFill rotWithShape="1">
                <a:blip r:embed="rId2"/>
                <a:stretch>
                  <a:fillRect l="-2771" t="-4051" b="-86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41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764705"/>
                <a:ext cx="7488832" cy="3958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tr-TR" sz="4000" b="0" i="1" smtClean="0">
                          <a:latin typeface="Cambria Math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4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tr-TR" sz="40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4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tr-TR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tr-TR" sz="40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−1             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&gt;2</m:t>
                              </m:r>
                            </m:e>
                            <m:e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+1               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 2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−1             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&lt;2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tr-TR" sz="4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fonksiyonu  x=2 noktasında sürekli midir?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64705"/>
                <a:ext cx="7488832" cy="3958391"/>
              </a:xfrm>
              <a:prstGeom prst="rect">
                <a:avLst/>
              </a:prstGeom>
              <a:blipFill rotWithShape="1">
                <a:blip r:embed="rId2"/>
                <a:stretch>
                  <a:fillRect l="-2932" t="-2462" r="-2850" b="-56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9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70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764704"/>
                <a:ext cx="6912768" cy="2605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f>
                                <m:fPr>
                                  <m:ctrlPr>
                                    <a:rPr lang="tr-TR" sz="36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sz="36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tr-TR" sz="36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3600" b="0" i="1" smtClean="0">
                                  <a:latin typeface="Cambria Math"/>
                                </a:rPr>
                                <m:t> 2.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𝑠𝑖𝑛𝑥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𝑡𝑎𝑛𝑥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tr-TR" sz="3600" b="0" i="1" smtClean="0">
                                  <a:latin typeface="Cambria Math"/>
                                </a:rPr>
                                <m:t>𝑐𝑜𝑠𝑥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4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64704"/>
                <a:ext cx="6912768" cy="2605521"/>
              </a:xfrm>
              <a:prstGeom prst="rect">
                <a:avLst/>
              </a:prstGeom>
              <a:blipFill rotWithShape="1">
                <a:blip r:embed="rId2"/>
                <a:stretch>
                  <a:fillRect l="-3175" t="-3738" b="-72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68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71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899592" y="836712"/>
                <a:ext cx="6984776" cy="2750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4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44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4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44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sz="4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tr-TR" sz="44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sz="4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tr-TR" sz="4400" b="0" i="1" smtClean="0"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sz="4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tr-TR" sz="44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sz="4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tr-TR" sz="4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4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836712"/>
                <a:ext cx="6984776" cy="2750176"/>
              </a:xfrm>
              <a:prstGeom prst="rect">
                <a:avLst/>
              </a:prstGeom>
              <a:blipFill rotWithShape="1">
                <a:blip r:embed="rId2"/>
                <a:stretch>
                  <a:fillRect l="-3581" t="-4213" b="-975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12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72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764704"/>
                <a:ext cx="6912768" cy="2407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360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36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3600" b="0" i="1" smtClean="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tr-TR" sz="36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−3 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tr-TR" sz="3600" b="0" i="1" smtClean="0"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4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64704"/>
                <a:ext cx="6912768" cy="2407134"/>
              </a:xfrm>
              <a:prstGeom prst="rect">
                <a:avLst/>
              </a:prstGeom>
              <a:blipFill rotWithShape="1">
                <a:blip r:embed="rId2"/>
                <a:stretch>
                  <a:fillRect l="-3175" t="-4051" b="-91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82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73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7312629"/>
                  </p:ext>
                </p:extLst>
              </p:nvPr>
            </p:nvGraphicFramePr>
            <p:xfrm>
              <a:off x="899592" y="764704"/>
              <a:ext cx="7560839" cy="26340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60839"/>
                  </a:tblGrid>
                  <a:tr h="605608">
                    <a:tc>
                      <a:txBody>
                        <a:bodyPr/>
                        <a:lstStyle/>
                        <a:p>
                          <a:r>
                            <a:rPr lang="tr-TR" sz="3600" i="1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Örnek:</a:t>
                          </a:r>
                          <a:endParaRPr lang="tr-TR" sz="3600" i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60560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sz="3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tr-TR" sz="360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tr-TR" sz="3600" i="1" smtClean="0">
                                            <a:latin typeface="Cambria Math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→∞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tr-TR" sz="360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 5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num>
                                      <m:den>
                                        <m:r>
                                          <a:rPr lang="tr-TR" sz="3600" b="0" i="1" smtClean="0">
                                            <a:latin typeface="Cambria Math"/>
                                          </a:rPr>
                                          <m:t>1+</m:t>
                                        </m:r>
                                        <m:sSup>
                                          <m:sSupPr>
                                            <m:ctrlP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tr-TR" sz="36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func>
                                <m:r>
                                  <a:rPr lang="tr-TR" sz="3600" b="0" i="1" smtClean="0">
                                    <a:latin typeface="Cambria Math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tr-TR" sz="3600" i="1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endParaRPr lang="tr-TR" sz="1600" i="1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r>
                            <a:rPr lang="tr-TR" sz="360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limitinin değeri kaçtır?</a:t>
                          </a:r>
                          <a:endParaRPr lang="tr-TR" sz="3600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7312629"/>
                  </p:ext>
                </p:extLst>
              </p:nvPr>
            </p:nvGraphicFramePr>
            <p:xfrm>
              <a:off x="899592" y="764704"/>
              <a:ext cx="7560839" cy="26340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60839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tr-TR" sz="3600" i="1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Örnek:</a:t>
                          </a:r>
                          <a:endParaRPr lang="tr-TR" sz="3600" i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1993964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" t="-36890" b="-1128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5947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74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755576" y="836712"/>
                <a:ext cx="7632848" cy="2495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b="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600" i="1" smtClean="0">
                          <a:latin typeface="Cambria Math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36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tr-TR" sz="360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360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tr-TR" sz="36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tr-TR" sz="36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tr-TR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tr-TR" sz="360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−1</m:t>
                              </m:r>
                              <m:r>
                                <a:rPr lang="tr-TR" sz="3600" i="1" smtClean="0">
                                  <a:latin typeface="Cambria Math"/>
                                  <a:cs typeface="Times New Roman" pitchFamily="18" charset="0"/>
                                </a:rPr>
                                <m:t>,  </m:t>
                              </m:r>
                              <m:r>
                                <a:rPr lang="tr-TR" sz="360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3600" i="1" smtClean="0">
                                  <a:latin typeface="Cambria Math"/>
                                  <a:cs typeface="Times New Roman" pitchFamily="18" charset="0"/>
                                </a:rPr>
                                <m:t>&lt;−2</m:t>
                              </m:r>
                            </m:e>
                            <m:e>
                              <m:r>
                                <a:rPr lang="tr-TR" sz="3600" i="1" smtClean="0">
                                  <a:latin typeface="Cambria Math"/>
                                  <a:cs typeface="Times New Roman" pitchFamily="18" charset="0"/>
                                </a:rPr>
                                <m:t>&amp;</m:t>
                              </m:r>
                              <m:r>
                                <a:rPr lang="tr-TR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𝑎</m:t>
                              </m:r>
                              <m:r>
                                <a:rPr lang="tr-TR" sz="360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+3</m:t>
                              </m:r>
                              <m:r>
                                <a:rPr lang="tr-TR" sz="3600" i="1" smtClean="0">
                                  <a:latin typeface="Cambria Math"/>
                                  <a:cs typeface="Times New Roman" pitchFamily="18" charset="0"/>
                                </a:rPr>
                                <m:t>,  </m:t>
                              </m:r>
                              <m:r>
                                <a:rPr lang="tr-TR" sz="360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3600" i="1" smtClean="0">
                                  <a:latin typeface="Cambria Math"/>
                                  <a:cs typeface="Times New Roman" pitchFamily="18" charset="0"/>
                                </a:rPr>
                                <m:t>≥−2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tr-TR" sz="36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2000" b="0" i="1" dirty="0" smtClean="0">
                  <a:latin typeface="Cambria Math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=−2</m:t>
                    </m:r>
                  </m:oMath>
                </a14:m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 de limiti var ise a</a:t>
                </a:r>
                <a14:m>
                  <m:oMath xmlns:m="http://schemas.openxmlformats.org/officeDocument/2006/math">
                    <m:r>
                      <a:rPr lang="tr-TR" sz="3600" i="1">
                        <a:latin typeface="Cambria Math"/>
                      </a:rPr>
                      <m:t> </m:t>
                    </m:r>
                  </m:oMath>
                </a14:m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kaçtır?</a:t>
                </a:r>
                <a:endParaRPr lang="tr-TR" sz="3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836712"/>
                <a:ext cx="7632848" cy="2495940"/>
              </a:xfrm>
              <a:prstGeom prst="rect">
                <a:avLst/>
              </a:prstGeom>
              <a:blipFill rotWithShape="1">
                <a:blip r:embed="rId3"/>
                <a:stretch>
                  <a:fillRect l="-2476" t="-3902" b="-80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94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75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99592" y="692696"/>
                <a:ext cx="7200800" cy="5601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/>
                        </a:rPr>
                        <m:t>𝑎𝑥</m:t>
                      </m:r>
                      <m:r>
                        <a:rPr lang="tr-TR" sz="3200" b="0" i="1" smtClean="0">
                          <a:latin typeface="Cambria Math"/>
                        </a:rPr>
                        <m:t>+3=2</m:t>
                      </m:r>
                      <m:r>
                        <a:rPr lang="tr-TR" sz="3200" b="0" i="1" smtClean="0">
                          <a:latin typeface="Cambria Math"/>
                        </a:rPr>
                        <m:t>𝑥</m:t>
                      </m:r>
                      <m:r>
                        <a:rPr lang="tr-TR" sz="32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tr-TR" sz="32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>
                          <a:latin typeface="Cambria Math"/>
                        </a:rPr>
                        <m:t>𝑎</m:t>
                      </m:r>
                      <m:r>
                        <a:rPr lang="tr-TR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tr-TR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(−2)</m:t>
                      </m:r>
                      <m:r>
                        <a:rPr lang="tr-TR" sz="3200" i="1">
                          <a:latin typeface="Cambria Math"/>
                        </a:rPr>
                        <m:t>+3=2</m:t>
                      </m:r>
                      <m:r>
                        <a:rPr lang="tr-TR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tr-TR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(−2)</m:t>
                      </m:r>
                      <m:r>
                        <a:rPr lang="tr-TR" sz="32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tr-TR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/>
                        </a:rPr>
                        <m:t>−2</m:t>
                      </m:r>
                      <m:r>
                        <a:rPr lang="tr-TR" sz="3200" i="1">
                          <a:latin typeface="Cambria Math"/>
                        </a:rPr>
                        <m:t>𝑎</m:t>
                      </m:r>
                      <m:r>
                        <a:rPr lang="tr-TR" sz="3200" i="1">
                          <a:latin typeface="Cambria Math"/>
                        </a:rPr>
                        <m:t>+3=−4−1</m:t>
                      </m:r>
                    </m:oMath>
                  </m:oMathPara>
                </a14:m>
                <a:endParaRPr lang="tr-TR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>
                          <a:latin typeface="Cambria Math"/>
                        </a:rPr>
                        <m:t>−2</m:t>
                      </m:r>
                      <m:r>
                        <a:rPr lang="tr-TR" sz="3200" i="1">
                          <a:latin typeface="Cambria Math"/>
                        </a:rPr>
                        <m:t>𝑎</m:t>
                      </m:r>
                      <m:r>
                        <a:rPr lang="tr-TR" sz="3200" i="1">
                          <a:latin typeface="Cambria Math"/>
                        </a:rPr>
                        <m:t>+3=−5</m:t>
                      </m:r>
                    </m:oMath>
                  </m:oMathPara>
                </a14:m>
                <a:endParaRPr lang="tr-TR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>
                          <a:latin typeface="Cambria Math"/>
                        </a:rPr>
                        <m:t>−2</m:t>
                      </m:r>
                      <m:r>
                        <a:rPr lang="tr-TR" sz="3200" i="1">
                          <a:latin typeface="Cambria Math"/>
                        </a:rPr>
                        <m:t>𝑎</m:t>
                      </m:r>
                      <m:r>
                        <a:rPr lang="tr-TR" sz="3200" i="1">
                          <a:latin typeface="Cambria Math"/>
                        </a:rPr>
                        <m:t>=−5−3</m:t>
                      </m:r>
                    </m:oMath>
                  </m:oMathPara>
                </a14:m>
                <a:endParaRPr lang="tr-TR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>
                          <a:latin typeface="Cambria Math"/>
                        </a:rPr>
                        <m:t>−2</m:t>
                      </m:r>
                      <m:r>
                        <a:rPr lang="tr-TR" sz="3200" i="1">
                          <a:latin typeface="Cambria Math"/>
                        </a:rPr>
                        <m:t>𝑎</m:t>
                      </m:r>
                      <m:r>
                        <a:rPr lang="tr-TR" sz="3200" i="1">
                          <a:latin typeface="Cambria Math"/>
                        </a:rPr>
                        <m:t>=−8</m:t>
                      </m:r>
                    </m:oMath>
                  </m:oMathPara>
                </a14:m>
                <a:endParaRPr lang="tr-TR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>
                          <a:latin typeface="Cambria Math"/>
                        </a:rPr>
                        <m:t>𝑎</m:t>
                      </m:r>
                      <m:r>
                        <a:rPr lang="tr-TR" sz="3200" i="1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tr-TR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692696"/>
                <a:ext cx="7200800" cy="56015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2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99592" y="836712"/>
                <a:ext cx="7259910" cy="2764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b="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6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tr-TR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3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𝑎</m:t>
                                  </m:r>
                                  <m:sSup>
                                    <m:sSupPr>
                                      <m:ctrlPr>
                                        <a:rPr lang="tr-TR" sz="36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3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3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tr-TR" sz="3600" b="0" i="1" smtClean="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tr-TR" sz="36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3600" b="0" i="1" smtClean="0">
                                          <a:latin typeface="Cambria Math"/>
                                        </a:rPr>
                                        <m:t>4−</m:t>
                                      </m:r>
                                      <m:r>
                                        <a:rPr lang="tr-TR" sz="3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3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tr-TR" sz="3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tr-TR" sz="36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tr-TR" sz="3600" b="0" i="1" smtClean="0">
                              <a:latin typeface="Cambria Math"/>
                            </a:rPr>
                            <m:t>=6</m:t>
                          </m:r>
                        </m:e>
                      </m:func>
                    </m:oMath>
                  </m:oMathPara>
                </a14:m>
                <a:endParaRPr lang="tr-TR" sz="36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olduğuna göre, </a:t>
                </a:r>
                <a14:m>
                  <m:oMath xmlns:m="http://schemas.openxmlformats.org/officeDocument/2006/math">
                    <m:r>
                      <a:rPr lang="tr-TR" sz="3600" b="0" i="1" smtClean="0">
                        <a:latin typeface="Cambria Math"/>
                      </a:rPr>
                      <m:t>𝑎</m:t>
                    </m:r>
                    <m:r>
                      <a:rPr lang="tr-TR" sz="3600" b="0" i="1" smtClean="0">
                        <a:latin typeface="Cambria Math"/>
                      </a:rPr>
                      <m:t>−</m:t>
                    </m:r>
                    <m:r>
                      <a:rPr lang="tr-TR" sz="3600" b="0" i="1" smtClean="0">
                        <a:latin typeface="Cambria Math"/>
                      </a:rPr>
                      <m:t>𝑏</m:t>
                    </m:r>
                    <m:r>
                      <a:rPr lang="tr-TR" sz="3600" i="1">
                        <a:latin typeface="Cambria Math"/>
                      </a:rPr>
                      <m:t> </m:t>
                    </m:r>
                  </m:oMath>
                </a14:m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kaçtır?</a:t>
                </a:r>
                <a:endParaRPr lang="tr-TR" sz="3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836712"/>
                <a:ext cx="7259910" cy="2764026"/>
              </a:xfrm>
              <a:prstGeom prst="rect">
                <a:avLst/>
              </a:prstGeom>
              <a:blipFill rotWithShape="1">
                <a:blip r:embed="rId2"/>
                <a:stretch>
                  <a:fillRect l="-2603" t="-3524" b="-70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96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77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755576" y="764704"/>
                <a:ext cx="7200800" cy="2993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4400" b="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tr-TR" sz="4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tr-TR" sz="4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tr-TR" sz="4400" i="1" smtClean="0">
                                <a:latin typeface="Cambria Math"/>
                              </a:rPr>
                              <m:t>𝑙𝑖𝑚</m:t>
                            </m:r>
                          </m:e>
                          <m:lim>
                            <m:r>
                              <a:rPr lang="tr-TR" sz="4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tr-TR" sz="4400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tr-TR" sz="4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tr-TR" sz="4400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tr-TR" sz="4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tr-TR" sz="4400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tr-TR" sz="4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44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tr-TR" sz="4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4400" b="0" i="1" smtClean="0">
                                    <a:latin typeface="Cambria Math"/>
                                    <a:ea typeface="Cambria Math"/>
                                  </a:rPr>
                                  <m:t>−4</m:t>
                                </m:r>
                                <m:r>
                                  <a:rPr lang="tr-TR" sz="44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tr-TR" sz="4400" b="0" i="1" smtClean="0">
                                    <a:latin typeface="Cambria Math"/>
                                    <a:ea typeface="Cambria Math"/>
                                  </a:rPr>
                                  <m:t>+1 </m:t>
                                </m:r>
                              </m:e>
                            </m:rad>
                            <m:r>
                              <a:rPr lang="tr-TR" sz="4400" b="0" i="1" smtClean="0">
                                <a:latin typeface="Cambria Math"/>
                                <a:ea typeface="Cambria Math"/>
                              </a:rPr>
                              <m:t>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tr-TR" sz="4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tr-TR" sz="4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44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tr-TR" sz="4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44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tr-TR" sz="44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tr-TR" sz="4400" b="0" i="1" smtClean="0">
                                    <a:latin typeface="Cambria Math"/>
                                    <a:ea typeface="Cambria Math"/>
                                  </a:rPr>
                                  <m:t>−5</m:t>
                                </m:r>
                              </m:e>
                            </m:rad>
                            <m:r>
                              <a:rPr lang="tr-TR" sz="4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tr-TR" sz="4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tr-TR" sz="4400" i="1">
                        <a:latin typeface="Cambria Math"/>
                      </a:rPr>
                      <m:t> </m:t>
                    </m:r>
                    <m:r>
                      <a:rPr lang="tr-TR" sz="4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tr-TR" sz="44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tr-TR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4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764704"/>
                <a:ext cx="7200800" cy="2993897"/>
              </a:xfrm>
              <a:prstGeom prst="rect">
                <a:avLst/>
              </a:prstGeom>
              <a:blipFill rotWithShape="1">
                <a:blip r:embed="rId2"/>
                <a:stretch>
                  <a:fillRect l="-3472" t="-3862" b="-67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8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78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755576" y="764704"/>
                <a:ext cx="7848872" cy="3296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b="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tr-TR" sz="360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tr-TR" sz="3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tr-TR" sz="360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tr-TR" sz="360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tr-TR" sz="36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tr-TR" sz="360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tr-TR" sz="36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tr-TR" sz="3600" i="1" smtClean="0">
                                <a:latin typeface="Cambria Math"/>
                              </a:rPr>
                              <m:t>&amp;</m:t>
                            </m:r>
                            <m:r>
                              <a:rPr lang="tr-TR" sz="360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tr-TR" sz="3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tr-TR" sz="36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tr-TR" sz="3600" i="1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tr-TR" sz="3600" b="0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tr-TR" sz="360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tr-TR" sz="3600" b="0" i="1" smtClean="0">
                                <a:latin typeface="Cambria Math"/>
                              </a:rPr>
                              <m:t>&gt;1</m:t>
                            </m:r>
                          </m:e>
                          <m:e>
                            <m:r>
                              <a:rPr lang="tr-TR" sz="3600" b="0" i="1" smtClean="0">
                                <a:latin typeface="Cambria Math"/>
                              </a:rPr>
                              <m:t>𝑚𝑥</m:t>
                            </m:r>
                            <m:r>
                              <a:rPr lang="tr-TR" sz="3600" b="0" i="1" smtClean="0">
                                <a:latin typeface="Cambria Math"/>
                              </a:rPr>
                              <m:t>+6,    </m:t>
                            </m:r>
                            <m:r>
                              <a:rPr lang="tr-TR" sz="360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tr-TR" sz="3600" b="0" i="1" smtClean="0">
                                <a:latin typeface="Cambria Math"/>
                              </a:rPr>
                              <m:t>≤1</m:t>
                            </m:r>
                          </m:e>
                        </m:eqArr>
                      </m:e>
                    </m:d>
                    <m:r>
                      <a:rPr lang="tr-TR" sz="3600" i="1">
                        <a:latin typeface="Cambria Math"/>
                      </a:rPr>
                      <m:t> </m:t>
                    </m:r>
                    <m:r>
                      <a:rPr lang="tr-TR" sz="3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just"/>
                <a:endParaRPr lang="tr-TR" sz="36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fonksiyonu bütün reel sayılarda sürekli ise m kaçtır?</a:t>
                </a:r>
                <a:endParaRPr lang="tr-TR" sz="3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764704"/>
                <a:ext cx="7848872" cy="3296159"/>
              </a:xfrm>
              <a:prstGeom prst="rect">
                <a:avLst/>
              </a:prstGeom>
              <a:blipFill rotWithShape="1">
                <a:blip r:embed="rId2"/>
                <a:stretch>
                  <a:fillRect l="-2409" t="-2957" r="-2331" b="-59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83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79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764704"/>
                <a:ext cx="7128792" cy="2653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4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44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44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tr-TR" sz="4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sz="4400" b="0" i="1" smtClean="0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tr-TR" sz="4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4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tr-TR" sz="4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4400" b="0" i="1" smtClean="0">
                                  <a:latin typeface="Cambria Math"/>
                                </a:rPr>
                                <m:t>−4)</m:t>
                              </m:r>
                            </m:e>
                            <m:sup>
                              <m:r>
                                <a:rPr lang="tr-TR" sz="4400" b="0" i="1" smtClean="0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tr-TR" sz="4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400" i="1" dirty="0" smtClean="0">
                    <a:latin typeface="Times New Roman" pitchFamily="18" charset="0"/>
                    <a:cs typeface="Times New Roman" pitchFamily="18" charset="0"/>
                  </a:rPr>
                  <a:t>ifadesinin değeri kaçtır?</a:t>
                </a:r>
                <a:endParaRPr lang="tr-TR" sz="4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64704"/>
                <a:ext cx="7128792" cy="2653740"/>
              </a:xfrm>
              <a:prstGeom prst="rect">
                <a:avLst/>
              </a:prstGeom>
              <a:blipFill rotWithShape="1">
                <a:blip r:embed="rId2"/>
                <a:stretch>
                  <a:fillRect l="-3507" t="-4358" b="-100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1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817644" y="969695"/>
                <a:ext cx="7632848" cy="503009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/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Çözüm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=2</m:t>
                    </m:r>
                  </m:oMath>
                </a14:m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 noktasında sürekli olması için</a:t>
                </a:r>
              </a:p>
              <a:p>
                <a:pPr algn="just"/>
                <a:endParaRPr lang="tr-TR" sz="9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sz="3600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tr-TR" sz="36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a:rPr lang="tr-TR" sz="3600" i="1">
                                <a:latin typeface="Cambria Math"/>
                                <a:cs typeface="Times New Roman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tr-TR" sz="36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tr-TR" sz="3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tr-TR" sz="360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3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tr-TR" sz="3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tr-TR" sz="3600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r>
                          <a:rPr lang="tr-TR" sz="36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tr-TR" sz="36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tr-TR" sz="36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func>
                    <m:r>
                      <a:rPr lang="tr-TR" sz="3600" i="1">
                        <a:latin typeface="Cambria Math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tr-TR" sz="3600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tr-TR" sz="36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a:rPr lang="tr-TR" sz="3600" i="1">
                                <a:latin typeface="Cambria Math"/>
                                <a:cs typeface="Times New Roman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tr-TR" sz="36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tr-TR" sz="3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tr-TR" sz="36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3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tr-TR" sz="3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tr-TR" sz="3600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r>
                          <a:rPr lang="tr-TR" sz="36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tr-TR" sz="36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tr-TR" sz="36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func>
                    <m:r>
                      <a:rPr lang="tr-TR" sz="36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tr-TR" sz="3600" i="1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tr-TR" sz="3600" i="1">
                        <a:latin typeface="Cambria Math"/>
                        <a:cs typeface="Times New Roman" pitchFamily="18" charset="0"/>
                      </a:rPr>
                      <m:t>(2)</m:t>
                    </m:r>
                  </m:oMath>
                </a14:m>
                <a:endParaRPr lang="tr-TR" sz="36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tr-TR" sz="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olmalıdır.</a:t>
                </a:r>
              </a:p>
              <a:p>
                <a:pPr algn="just"/>
                <a:endParaRPr lang="tr-TR" sz="9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600" i="1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3600" i="1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tr-TR" sz="3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3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tr-TR" sz="3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tr-TR" sz="36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(2</m:t>
                          </m:r>
                          <m:r>
                            <a:rPr lang="tr-TR" sz="36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tr-TR" sz="3600" b="0" i="1" smtClean="0">
                              <a:latin typeface="Cambria Math"/>
                              <a:cs typeface="Times New Roman" pitchFamily="18" charset="0"/>
                            </a:rPr>
                            <m:t>−1)</m:t>
                          </m:r>
                        </m:e>
                      </m:func>
                      <m:r>
                        <a:rPr lang="tr-TR" sz="36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3600" i="1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6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3600" i="1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6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36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tr-TR" sz="3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3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tr-TR" sz="3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tr-TR" sz="36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tr-TR" sz="36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36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36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−1)</m:t>
                          </m:r>
                        </m:e>
                      </m:func>
                      <m:r>
                        <a:rPr lang="tr-TR" sz="36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tr-TR" sz="3600" i="1">
                          <a:latin typeface="Cambria Math"/>
                          <a:cs typeface="Times New Roman" pitchFamily="18" charset="0"/>
                        </a:rPr>
                        <m:t>𝑓</m:t>
                      </m:r>
                      <m:r>
                        <a:rPr lang="tr-TR" sz="3600" i="1">
                          <a:latin typeface="Cambria Math"/>
                          <a:cs typeface="Times New Roman" pitchFamily="18" charset="0"/>
                        </a:rPr>
                        <m:t>(2)</m:t>
                      </m:r>
                    </m:oMath>
                  </m:oMathPara>
                </a14:m>
                <a:endParaRPr lang="tr-TR" sz="36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tr-TR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3=3=3</m:t>
                    </m:r>
                  </m:oMath>
                </a14:m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 olduğundan </a:t>
                </a:r>
                <a14:m>
                  <m:oMath xmlns:m="http://schemas.openxmlformats.org/officeDocument/2006/math">
                    <m:r>
                      <a:rPr lang="tr-TR" sz="36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tr-TR" sz="3600" i="1">
                        <a:latin typeface="Cambria Math"/>
                        <a:cs typeface="Times New Roman" pitchFamily="18" charset="0"/>
                      </a:rPr>
                      <m:t>=2</m:t>
                    </m:r>
                  </m:oMath>
                </a14:m>
                <a:r>
                  <a:rPr lang="tr-TR" sz="36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noktasın-da </a:t>
                </a:r>
                <a14:m>
                  <m:oMath xmlns:m="http://schemas.openxmlformats.org/officeDocument/2006/math"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tr-TR" sz="360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tr-TR" sz="36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tr-TR" sz="3600" i="1" dirty="0" smtClean="0">
                    <a:latin typeface="Times New Roman" pitchFamily="18" charset="0"/>
                    <a:cs typeface="Times New Roman" pitchFamily="18" charset="0"/>
                  </a:rPr>
                  <a:t> süreklidir.</a:t>
                </a:r>
                <a:endParaRPr lang="tr-TR" sz="3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44" y="969695"/>
                <a:ext cx="7632848" cy="5030095"/>
              </a:xfrm>
              <a:prstGeom prst="rect">
                <a:avLst/>
              </a:prstGeom>
              <a:blipFill rotWithShape="1">
                <a:blip r:embed="rId2"/>
                <a:stretch>
                  <a:fillRect l="-2396" t="-1455" r="-2476" b="-4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14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80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764704"/>
                <a:ext cx="6984776" cy="2805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4400" b="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44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4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44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sz="4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tr-TR" sz="4400" b="0" i="1" smtClean="0">
                                  <a:latin typeface="Cambria Math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tr-TR" sz="4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4400" b="0" i="1" smtClean="0"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sz="4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4400" b="0" i="1" smtClean="0">
                                  <a:latin typeface="Cambria Math"/>
                                </a:rPr>
                                <m:t>−4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4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4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64704"/>
                <a:ext cx="6984776" cy="2805255"/>
              </a:xfrm>
              <a:prstGeom prst="rect">
                <a:avLst/>
              </a:prstGeom>
              <a:blipFill rotWithShape="1">
                <a:blip r:embed="rId2"/>
                <a:stretch>
                  <a:fillRect l="-3578" t="-4121" b="-93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81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27584" y="764704"/>
                <a:ext cx="6984776" cy="2802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4400" b="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44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4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44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sz="4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tr-TR" sz="44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sz="4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tr-TR" sz="4400" b="0" i="1" smtClean="0"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sz="4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tr-TR" sz="44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sz="4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tr-TR" sz="4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4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64704"/>
                <a:ext cx="6984776" cy="2802562"/>
              </a:xfrm>
              <a:prstGeom prst="rect">
                <a:avLst/>
              </a:prstGeom>
              <a:blipFill rotWithShape="1">
                <a:blip r:embed="rId2"/>
                <a:stretch>
                  <a:fillRect l="-3578" t="-4130" b="-80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20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82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27584" y="764704"/>
                <a:ext cx="6984776" cy="2545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4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44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→3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tr-TR" sz="4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44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4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+7 </m:t>
                              </m:r>
                            </m:e>
                          </m:rad>
                          <m:r>
                            <a:rPr lang="tr-TR" sz="4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tr-TR" sz="4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4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64704"/>
                <a:ext cx="6984776" cy="2545120"/>
              </a:xfrm>
              <a:prstGeom prst="rect">
                <a:avLst/>
              </a:prstGeom>
              <a:blipFill rotWithShape="1">
                <a:blip r:embed="rId2"/>
                <a:stretch>
                  <a:fillRect l="-3578" t="-4545" b="-90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9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83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27584" y="764704"/>
                <a:ext cx="6984776" cy="2405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4400" b="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44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(2</m:t>
                              </m:r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sup>
                          </m:sSup>
                          <m:r>
                            <a:rPr lang="tr-TR" sz="44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(3</m:t>
                              </m:r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−2)</m:t>
                              </m:r>
                            </m:e>
                            <m:sup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11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tr-TR" sz="4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4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64704"/>
                <a:ext cx="6984776" cy="2405915"/>
              </a:xfrm>
              <a:prstGeom prst="rect">
                <a:avLst/>
              </a:prstGeom>
              <a:blipFill rotWithShape="1">
                <a:blip r:embed="rId2"/>
                <a:stretch>
                  <a:fillRect l="-3578" t="-4810" b="-88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9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84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27584" y="764704"/>
                <a:ext cx="6984776" cy="2405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4400" b="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44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tr-TR" sz="4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4400" b="0" i="1" smtClean="0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tr-TR" sz="4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4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4400" b="0" i="1" smtClean="0"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  <m:r>
                            <a:rPr lang="tr-TR" sz="4400" b="0" i="1" smtClean="0">
                              <a:latin typeface="Cambria Math"/>
                            </a:rPr>
                            <m:t>.(2</m:t>
                          </m:r>
                          <m:r>
                            <a:rPr lang="tr-TR" sz="4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tr-TR" sz="4400" b="0" i="1" smtClean="0">
                              <a:latin typeface="Cambria Math"/>
                            </a:rPr>
                            <m:t>−4)</m:t>
                          </m:r>
                        </m:e>
                      </m:func>
                    </m:oMath>
                  </m:oMathPara>
                </a14:m>
                <a:endParaRPr lang="tr-TR" sz="4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4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64704"/>
                <a:ext cx="6984776" cy="2405915"/>
              </a:xfrm>
              <a:prstGeom prst="rect">
                <a:avLst/>
              </a:prstGeom>
              <a:blipFill rotWithShape="1">
                <a:blip r:embed="rId2"/>
                <a:stretch>
                  <a:fillRect l="-3578" t="-4810" b="-88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6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85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27584" y="764704"/>
                <a:ext cx="6984776" cy="2499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4400" b="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44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→3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tr-TR" sz="4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44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4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tr-TR" sz="4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4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64704"/>
                <a:ext cx="6984776" cy="2499595"/>
              </a:xfrm>
              <a:prstGeom prst="rect">
                <a:avLst/>
              </a:prstGeom>
              <a:blipFill rotWithShape="1">
                <a:blip r:embed="rId2"/>
                <a:stretch>
                  <a:fillRect l="-3578" t="-4634" b="-853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82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27584" y="764704"/>
                <a:ext cx="6984776" cy="2545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4400" b="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44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→3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sz="4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44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4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+6 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tr-TR" sz="4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4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64704"/>
                <a:ext cx="6984776" cy="2545120"/>
              </a:xfrm>
              <a:prstGeom prst="rect">
                <a:avLst/>
              </a:prstGeom>
              <a:blipFill rotWithShape="1">
                <a:blip r:embed="rId2"/>
                <a:stretch>
                  <a:fillRect l="-3578" t="-4545" b="-90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78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87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27584" y="764704"/>
                <a:ext cx="6984776" cy="2545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4400" b="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44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13−</m:t>
                              </m:r>
                              <m:sSup>
                                <m:sSupPr>
                                  <m:ctrlPr>
                                    <a:rPr lang="tr-TR" sz="4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44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4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tr-TR" sz="4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4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64704"/>
                <a:ext cx="6984776" cy="2545120"/>
              </a:xfrm>
              <a:prstGeom prst="rect">
                <a:avLst/>
              </a:prstGeom>
              <a:blipFill rotWithShape="1">
                <a:blip r:embed="rId2"/>
                <a:stretch>
                  <a:fillRect l="-3578" t="-4545" b="-93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69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88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683568" y="764704"/>
                <a:ext cx="7416824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4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Not</a:t>
                </a:r>
                <a:r>
                  <a:rPr lang="tr-TR" sz="4400" b="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tr-TR" sz="4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400" i="1" dirty="0" smtClean="0">
                    <a:latin typeface="Times New Roman" pitchFamily="18" charset="0"/>
                    <a:cs typeface="Times New Roman" pitchFamily="18" charset="0"/>
                  </a:rPr>
                  <a:t>Bütün sayıların (Sıfır hariç) </a:t>
                </a:r>
                <a14:m>
                  <m:oMath xmlns:m="http://schemas.openxmlformats.org/officeDocument/2006/math">
                    <m:r>
                      <a:rPr lang="tr-TR" sz="44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tr-TR" sz="4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∞</m:t>
                    </m:r>
                  </m:oMath>
                </a14:m>
                <a:endParaRPr lang="tr-TR" sz="4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400" i="1" dirty="0" smtClean="0">
                    <a:latin typeface="Times New Roman" pitchFamily="18" charset="0"/>
                    <a:cs typeface="Times New Roman" pitchFamily="18" charset="0"/>
                  </a:rPr>
                  <a:t>kuvveti 0 </a:t>
                </a:r>
                <a:r>
                  <a:rPr lang="tr-TR" sz="4400" i="1" dirty="0" err="1" smtClean="0">
                    <a:latin typeface="Times New Roman" pitchFamily="18" charset="0"/>
                    <a:cs typeface="Times New Roman" pitchFamily="18" charset="0"/>
                  </a:rPr>
                  <a:t>dır</a:t>
                </a:r>
                <a:r>
                  <a:rPr lang="tr-TR" sz="44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tr-TR" sz="4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764704"/>
                <a:ext cx="7416824" cy="2123658"/>
              </a:xfrm>
              <a:prstGeom prst="rect">
                <a:avLst/>
              </a:prstGeom>
              <a:blipFill rotWithShape="1">
                <a:blip r:embed="rId2"/>
                <a:stretch>
                  <a:fillRect l="-3287" t="-5444" b="-1289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701583" y="3645024"/>
                <a:ext cx="6984776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4400" b="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4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tr-TR" sz="4400" b="0" i="1" smtClean="0"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tr-TR" sz="4400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tr-TR" sz="4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p>
                      </m:sSup>
                      <m:r>
                        <a:rPr lang="tr-TR" sz="4400" b="0" i="1" smtClean="0"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tr-TR" sz="4400" b="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4400" i="1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tr-TR" sz="4400" b="0" i="1" smtClean="0"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tr-TR" sz="4400" i="1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tr-TR" sz="44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p>
                      </m:sSup>
                      <m:r>
                        <a:rPr lang="tr-TR" sz="4400" i="1"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tr-TR" sz="4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83" y="3645024"/>
                <a:ext cx="6984776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3490" t="-546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23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89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764704"/>
                <a:ext cx="6984776" cy="2749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4400" b="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4400" i="1" smtClean="0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tr-TR" sz="4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tr-TR" sz="4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sz="4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sz="44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sup>
                          </m:sSup>
                          <m:r>
                            <a:rPr lang="tr-TR" sz="4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tr-TR" sz="4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tr-TR" sz="4400" b="0" i="1" smtClean="0">
                              <a:latin typeface="Cambria Math"/>
                              <a:ea typeface="Cambria Math"/>
                            </a:rPr>
                            <m:t>+2)</m:t>
                          </m:r>
                        </m:e>
                      </m:func>
                    </m:oMath>
                  </m:oMathPara>
                </a14:m>
                <a:endParaRPr lang="tr-TR" sz="4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44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64704"/>
                <a:ext cx="6984776" cy="2749279"/>
              </a:xfrm>
              <a:prstGeom prst="rect">
                <a:avLst/>
              </a:prstGeom>
              <a:blipFill rotWithShape="1">
                <a:blip r:embed="rId2"/>
                <a:stretch>
                  <a:fillRect l="-3578" t="-4213" b="-64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52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683568" y="692696"/>
                <a:ext cx="7704856" cy="3879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tr-TR" sz="4000" b="0" i="1" smtClean="0">
                          <a:latin typeface="Cambria Math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4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tr-TR" sz="40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4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tr-TR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𝑚𝑥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−6             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&gt;−2</m:t>
                              </m:r>
                            </m:e>
                            <m:e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      4                   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=−2</m:t>
                              </m:r>
                            </m:e>
                            <m:e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 3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              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&lt;−2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tr-TR" sz="4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Parçalı fonksiyonu sürekli olduğuna göre, </a:t>
                </a:r>
                <a:r>
                  <a:rPr lang="tr-TR" sz="4000" i="1" dirty="0" err="1" smtClean="0">
                    <a:latin typeface="Times New Roman" pitchFamily="18" charset="0"/>
                    <a:cs typeface="Times New Roman" pitchFamily="18" charset="0"/>
                  </a:rPr>
                  <a:t>m+n</a:t>
                </a:r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692696"/>
                <a:ext cx="7704856" cy="3879652"/>
              </a:xfrm>
              <a:prstGeom prst="rect">
                <a:avLst/>
              </a:prstGeom>
              <a:blipFill rotWithShape="1">
                <a:blip r:embed="rId2"/>
                <a:stretch>
                  <a:fillRect l="-2769" t="-2516" r="-2848" b="-59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4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90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827584" y="764705"/>
                <a:ext cx="7488832" cy="3958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tr-TR" sz="4000" b="0" i="1" smtClean="0">
                          <a:latin typeface="Cambria Math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4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tr-TR" sz="40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4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tr-TR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tr-TR" sz="40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−1             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&gt;2</m:t>
                              </m:r>
                            </m:e>
                            <m:e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     3                  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𝑎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              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&lt;2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tr-TR" sz="4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Parçalı fonksiyonu  x=2 de sürekli olduğuna göre, a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64705"/>
                <a:ext cx="7488832" cy="3958391"/>
              </a:xfrm>
              <a:prstGeom prst="rect">
                <a:avLst/>
              </a:prstGeom>
              <a:blipFill rotWithShape="1">
                <a:blip r:embed="rId2"/>
                <a:stretch>
                  <a:fillRect l="-2932" t="-2462" r="-2850" b="-56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1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91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620688"/>
                <a:ext cx="7488832" cy="2067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  <a:endParaRPr lang="tr-TR" sz="4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→3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𝐼𝑛</m:t>
                              </m:r>
                              <m:d>
                                <m:dPr>
                                  <m:ctrlP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  <m:r>
                        <a:rPr lang="tr-TR" sz="40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620688"/>
                <a:ext cx="7488832" cy="2067233"/>
              </a:xfrm>
              <a:prstGeom prst="rect">
                <a:avLst/>
              </a:prstGeom>
              <a:blipFill rotWithShape="1">
                <a:blip r:embed="rId2"/>
                <a:stretch>
                  <a:fillRect l="-2932" t="-4720" b="-117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6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92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836712"/>
                <a:ext cx="7416824" cy="2501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40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</m:t>
                              </m:r>
                              <m:f>
                                <m:fPr>
                                  <m:ctrlP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tr-TR" sz="4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4</m:t>
                                  </m:r>
                                </m:den>
                              </m:f>
                            </m:lim>
                          </m:limLow>
                        </m:fName>
                        <m:e>
                          <m:r>
                            <a:rPr lang="tr-TR" sz="40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tr-TR" sz="4000" b="0" i="1" smtClean="0">
                              <a:latin typeface="Cambria Math"/>
                              <a:cs typeface="Times New Roman" pitchFamily="18" charset="0"/>
                            </a:rPr>
                            <m:t>𝑡𝑎𝑛𝑥</m:t>
                          </m:r>
                          <m:r>
                            <a:rPr lang="tr-TR" sz="4000" b="0" i="1" smtClean="0">
                              <a:latin typeface="Cambria Math"/>
                              <a:cs typeface="Times New Roman" pitchFamily="18" charset="0"/>
                            </a:rPr>
                            <m:t>+2.</m:t>
                          </m:r>
                          <m:r>
                            <a:rPr lang="tr-TR" sz="4000" b="0" i="1" smtClean="0">
                              <a:latin typeface="Cambria Math"/>
                              <a:cs typeface="Times New Roman" pitchFamily="18" charset="0"/>
                            </a:rPr>
                            <m:t>𝑐𝑜𝑡𝑥</m:t>
                          </m:r>
                          <m:r>
                            <a:rPr lang="tr-TR" sz="40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tr-TR" sz="4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836712"/>
                <a:ext cx="7416824" cy="2501710"/>
              </a:xfrm>
              <a:prstGeom prst="rect">
                <a:avLst/>
              </a:prstGeom>
              <a:blipFill rotWithShape="1">
                <a:blip r:embed="rId2"/>
                <a:stretch>
                  <a:fillRect l="-2961" t="-4380" b="-705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84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93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755576" y="692696"/>
                <a:ext cx="6840760" cy="2529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40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 2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𝑠𝑖𝑛𝑥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𝑡𝑎𝑛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3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4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692696"/>
                <a:ext cx="6840760" cy="2529026"/>
              </a:xfrm>
              <a:prstGeom prst="rect">
                <a:avLst/>
              </a:prstGeom>
              <a:blipFill rotWithShape="1">
                <a:blip r:embed="rId2"/>
                <a:stretch>
                  <a:fillRect l="-3209" t="-4348" b="-77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0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94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620688"/>
                <a:ext cx="7488832" cy="354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  <a:endParaRPr lang="tr-TR" sz="4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tr-TR" sz="3600" b="0" i="1" smtClean="0">
                          <a:latin typeface="Cambria Math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36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tr-TR" sz="3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36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36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tr-TR" sz="3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tr-TR" sz="3600" b="0" i="1" smtClean="0">
                              <a:latin typeface="Cambria Math"/>
                              <a:cs typeface="Times New Roman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tr-TR" sz="36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sz="36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36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tr-TR" sz="3600" b="0" i="1" smtClean="0">
                              <a:latin typeface="Cambria Math"/>
                              <a:cs typeface="Times New Roman" pitchFamily="18" charset="0"/>
                            </a:rPr>
                            <m:t>𝑚𝑥</m:t>
                          </m:r>
                          <m:r>
                            <a:rPr lang="tr-TR" sz="36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tr-TR" sz="36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tr-TR" sz="36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tr-TR" sz="4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fonksiyonu R-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tr-TR" sz="40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tr-TR" sz="4000" b="0" i="1" smtClean="0">
                            <a:latin typeface="Cambria Math"/>
                            <a:cs typeface="Times New Roman" pitchFamily="18" charset="0"/>
                          </a:rPr>
                          <m:t>1,3</m:t>
                        </m:r>
                      </m:e>
                    </m:d>
                  </m:oMath>
                </a14:m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 de sürekli oldu-</a:t>
                </a:r>
                <a:r>
                  <a:rPr lang="tr-TR" sz="4000" i="1" dirty="0" err="1" smtClean="0">
                    <a:latin typeface="Times New Roman" pitchFamily="18" charset="0"/>
                    <a:cs typeface="Times New Roman" pitchFamily="18" charset="0"/>
                  </a:rPr>
                  <a:t>ğuna</a:t>
                </a:r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 göre, </a:t>
                </a:r>
                <a14:m>
                  <m:oMath xmlns:m="http://schemas.openxmlformats.org/officeDocument/2006/math">
                    <m:r>
                      <a:rPr lang="tr-TR" sz="4000" b="0" i="1" smtClean="0">
                        <a:latin typeface="Cambria Math"/>
                        <a:cs typeface="Times New Roman" pitchFamily="18" charset="0"/>
                      </a:rPr>
                      <m:t>𝑚</m:t>
                    </m:r>
                    <m:r>
                      <a:rPr lang="tr-TR" sz="40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tr-TR" sz="4000" b="0" i="1" smtClean="0">
                        <a:latin typeface="Cambria Math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620688"/>
                <a:ext cx="7488832" cy="3543021"/>
              </a:xfrm>
              <a:prstGeom prst="rect">
                <a:avLst/>
              </a:prstGeom>
              <a:blipFill rotWithShape="1">
                <a:blip r:embed="rId2"/>
                <a:stretch>
                  <a:fillRect l="-2932" t="-2754" r="-2850" b="-65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65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95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971600" y="692696"/>
                <a:ext cx="7128792" cy="5393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tr-TR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tr-TR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3200" b="0" i="1" smtClean="0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aln/>
                            </m:rPr>
                            <a:rPr lang="tr-TR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tr-TR" sz="32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tr-TR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3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tr-TR" sz="3200" b="0" i="1" smtClean="0">
                              <a:latin typeface="Cambria Math"/>
                            </a:rPr>
                            <m:t>𝑚𝑥</m:t>
                          </m:r>
                          <m:r>
                            <a:rPr lang="tr-TR" sz="3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tr-TR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tr-TR" sz="3200" b="0" i="1" smtClean="0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tr-TR" sz="3200" dirty="0" smtClean="0"/>
              </a:p>
              <a:p>
                <a:endParaRPr lang="tr-TR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32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tr-TR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3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tr-TR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3200" i="1">
                              <a:latin typeface="Cambria Math"/>
                            </a:rPr>
                            <m:t>𝑥</m:t>
                          </m:r>
                          <m:r>
                            <a:rPr lang="tr-TR" sz="3200" i="1">
                              <a:latin typeface="Cambria Math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tr-TR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3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2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tr-TR" sz="3200" b="0" i="1" smtClean="0">
                              <a:latin typeface="Cambria Math"/>
                            </a:rPr>
                            <m:t>.(</m:t>
                          </m:r>
                          <m:r>
                            <a:rPr lang="tr-TR" sz="3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tr-TR" sz="3200" b="0" i="1" smtClean="0">
                              <a:latin typeface="Cambria Math"/>
                            </a:rPr>
                            <m:t>−3) </m:t>
                          </m:r>
                        </m:den>
                      </m:f>
                    </m:oMath>
                  </m:oMathPara>
                </a14:m>
                <a:endParaRPr lang="tr-TR" sz="3200" dirty="0" smtClean="0"/>
              </a:p>
              <a:p>
                <a:endParaRPr lang="tr-TR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3200" i="1">
                              <a:latin typeface="Cambria Math"/>
                            </a:rPr>
                            <m:t>𝑥</m:t>
                          </m:r>
                          <m:r>
                            <a:rPr lang="tr-TR" sz="32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tr-TR" sz="32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tr-TR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3200" i="1">
                              <a:latin typeface="Cambria Math"/>
                            </a:rPr>
                            <m:t>𝑥</m:t>
                          </m:r>
                          <m:r>
                            <a:rPr lang="tr-TR" sz="3200" i="1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tr-TR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tr-TR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tr-TR" sz="3200" b="0" i="1" smtClean="0">
                          <a:latin typeface="Cambria Math"/>
                        </a:rPr>
                        <m:t>−4</m:t>
                      </m:r>
                      <m:r>
                        <a:rPr lang="tr-TR" sz="3200" b="0" i="1" smtClean="0">
                          <a:latin typeface="Cambria Math"/>
                        </a:rPr>
                        <m:t>𝑥</m:t>
                      </m:r>
                      <m:r>
                        <a:rPr lang="tr-TR" sz="3200" b="0" i="1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tr-TR" sz="3200" b="0" i="1" dirty="0" smtClean="0">
                  <a:latin typeface="Cambria Math"/>
                </a:endParaRPr>
              </a:p>
              <a:p>
                <a:endParaRPr lang="tr-TR" sz="14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sz="3200" i="1">
                              <a:latin typeface="Cambria Math"/>
                            </a:rPr>
                            <m:t> </m:t>
                          </m:r>
                          <m:r>
                            <a:rPr lang="tr-TR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tr-TR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tr-TR" sz="3200" i="1">
                          <a:latin typeface="Cambria Math"/>
                        </a:rPr>
                        <m:t>+</m:t>
                      </m:r>
                      <m:r>
                        <a:rPr lang="tr-TR" sz="3200" i="1">
                          <a:latin typeface="Cambria Math"/>
                        </a:rPr>
                        <m:t>𝑚𝑥</m:t>
                      </m:r>
                      <m:r>
                        <a:rPr lang="tr-TR" sz="3200" i="1">
                          <a:latin typeface="Cambria Math"/>
                        </a:rPr>
                        <m:t>+</m:t>
                      </m:r>
                      <m:r>
                        <a:rPr lang="tr-TR" sz="3200" i="1">
                          <a:latin typeface="Cambria Math"/>
                        </a:rPr>
                        <m:t>𝑛</m:t>
                      </m:r>
                      <m:r>
                        <a:rPr lang="tr-TR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tr-TR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tr-TR" sz="3200" i="1">
                          <a:latin typeface="Cambria Math"/>
                        </a:rPr>
                        <m:t>−4</m:t>
                      </m:r>
                      <m:r>
                        <a:rPr lang="tr-TR" sz="3200" i="1">
                          <a:latin typeface="Cambria Math"/>
                        </a:rPr>
                        <m:t>𝑥</m:t>
                      </m:r>
                      <m:r>
                        <a:rPr lang="tr-TR" sz="3200" i="1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tr-TR" sz="3200" i="1" dirty="0">
                  <a:latin typeface="Cambria Math"/>
                </a:endParaRPr>
              </a:p>
              <a:p>
                <a:endParaRPr lang="tr-TR" sz="14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/>
                        </a:rPr>
                        <m:t>𝑚</m:t>
                      </m:r>
                      <m:r>
                        <a:rPr lang="tr-TR" sz="3200" b="0" i="1" smtClean="0">
                          <a:latin typeface="Cambria Math"/>
                        </a:rPr>
                        <m:t>=−4,       </m:t>
                      </m:r>
                      <m:r>
                        <a:rPr lang="tr-TR" sz="3200" b="0" i="1" smtClean="0">
                          <a:latin typeface="Cambria Math"/>
                        </a:rPr>
                        <m:t>𝑛</m:t>
                      </m:r>
                      <m:r>
                        <a:rPr lang="tr-TR" sz="32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tr-TR" sz="3200" i="1" dirty="0">
                  <a:latin typeface="Cambria Math"/>
                </a:endParaRPr>
              </a:p>
              <a:p>
                <a:endParaRPr lang="tr-TR" sz="1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/>
                        </a:rPr>
                        <m:t>𝑚</m:t>
                      </m:r>
                      <m:r>
                        <a:rPr lang="tr-TR" sz="3200" b="0" i="1" smtClean="0">
                          <a:latin typeface="Cambria Math"/>
                        </a:rPr>
                        <m:t>−</m:t>
                      </m:r>
                      <m:r>
                        <a:rPr lang="tr-TR" sz="3200" b="0" i="1" smtClean="0">
                          <a:latin typeface="Cambria Math"/>
                        </a:rPr>
                        <m:t>𝑛</m:t>
                      </m:r>
                      <m:r>
                        <a:rPr lang="tr-TR" sz="3200" b="0" i="1" smtClean="0">
                          <a:latin typeface="Cambria Math"/>
                        </a:rPr>
                        <m:t>=−4−3=−7</m:t>
                      </m:r>
                    </m:oMath>
                  </m:oMathPara>
                </a14:m>
                <a:endParaRPr lang="tr-TR" sz="3200" i="1" dirty="0">
                  <a:latin typeface="Cambria Math"/>
                </a:endParaRPr>
              </a:p>
              <a:p>
                <a:endParaRPr lang="tr-TR" sz="14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692696"/>
                <a:ext cx="7128792" cy="53930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28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27584" y="620688"/>
                <a:ext cx="7488832" cy="2063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  <a:endParaRPr lang="tr-TR" sz="4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tr-TR" sz="4000" b="0" i="1" smtClean="0">
                              <a:latin typeface="Cambria Math"/>
                              <a:cs typeface="Times New Roman" pitchFamily="18" charset="0"/>
                            </a:rPr>
                            <m:t>(1+</m:t>
                          </m:r>
                          <m:sSup>
                            <m:sSupPr>
                              <m:ctrlP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tr-TR" sz="40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tr-TR" sz="40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620688"/>
                <a:ext cx="7488832" cy="2063257"/>
              </a:xfrm>
              <a:prstGeom prst="rect">
                <a:avLst/>
              </a:prstGeom>
              <a:blipFill rotWithShape="1">
                <a:blip r:embed="rId2"/>
                <a:stretch>
                  <a:fillRect l="-2932" t="-4734" b="-121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90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97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786407" y="764704"/>
                <a:ext cx="7344816" cy="2644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  <a:endParaRPr lang="tr-TR" sz="4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40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 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𝑠𝑖𝑛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4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 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𝑠𝑖𝑛𝑥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07" y="764704"/>
                <a:ext cx="7344816" cy="2644955"/>
              </a:xfrm>
              <a:prstGeom prst="rect">
                <a:avLst/>
              </a:prstGeom>
              <a:blipFill rotWithShape="1">
                <a:blip r:embed="rId2"/>
                <a:stretch>
                  <a:fillRect l="-2905" t="-3687" b="-89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43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98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99592" y="764704"/>
                <a:ext cx="7128792" cy="249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Örnek:</a:t>
                </a:r>
                <a:endParaRPr lang="tr-TR" sz="4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tr-TR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(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𝑦</m:t>
                                  </m:r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tr-TR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sz="4000" i="1" dirty="0" smtClean="0">
                    <a:latin typeface="Times New Roman" pitchFamily="18" charset="0"/>
                    <a:cs typeface="Times New Roman" pitchFamily="18" charset="0"/>
                  </a:rPr>
                  <a:t>limitinin değeri kaçtır?</a:t>
                </a:r>
                <a:endParaRPr lang="tr-TR" sz="4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764704"/>
                <a:ext cx="7128792" cy="2497094"/>
              </a:xfrm>
              <a:prstGeom prst="rect">
                <a:avLst/>
              </a:prstGeom>
              <a:blipFill rotWithShape="1">
                <a:blip r:embed="rId2"/>
                <a:stretch>
                  <a:fillRect l="-3080" t="-3902" b="-95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60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99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899592" y="645454"/>
                <a:ext cx="5544616" cy="5374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32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tr-TR" sz="3200" b="0" i="1" smtClean="0"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tr-TR" sz="32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200" i="1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20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32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tr-TR" sz="32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32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sz="32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3200" b="0" i="1" smtClean="0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tr-TR" sz="3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tr-TR" sz="3200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tr-TR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tr-TR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tr-TR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32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tr-TR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3200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32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2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32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tr-TR" sz="32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2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200" i="1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20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32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3200" i="1">
                                  <a:latin typeface="Cambria Math"/>
                                </a:rPr>
                                <m:t>+2</m:t>
                              </m:r>
                              <m:r>
                                <a:rPr lang="tr-TR" sz="3200" i="1">
                                  <a:latin typeface="Cambria Math"/>
                                </a:rPr>
                                <m:t>𝑥𝑦</m:t>
                              </m:r>
                            </m:num>
                            <m:den>
                              <m:r>
                                <a:rPr lang="tr-TR" sz="3200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32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tr-TR" sz="32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2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200" i="1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20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3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200" b="0" i="1" smtClean="0">
                                  <a:latin typeface="Cambria Math"/>
                                </a:rPr>
                                <m:t>.(</m:t>
                              </m:r>
                              <m:r>
                                <a:rPr lang="tr-TR" sz="3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200" i="1">
                                  <a:latin typeface="Cambria Math"/>
                                </a:rPr>
                                <m:t>+2</m:t>
                              </m:r>
                              <m:r>
                                <a:rPr lang="tr-TR" sz="32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tr-TR" sz="32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tr-TR" sz="3200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sz="32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tr-TR" sz="32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32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tr-TR" sz="3200" i="1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tr-TR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tr-TR" sz="320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tr-TR" sz="3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tr-TR" sz="3200" b="0" i="1" smtClean="0">
                              <a:latin typeface="Cambria Math"/>
                            </a:rPr>
                            <m:t>+2</m:t>
                          </m:r>
                          <m:r>
                            <a:rPr lang="tr-TR" sz="3200" b="0" i="1" smtClean="0">
                              <a:latin typeface="Cambria Math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tr-TR" sz="3200" b="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2000" b="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/>
                        </a:rPr>
                        <m:t>=2</m:t>
                      </m:r>
                      <m:r>
                        <a:rPr lang="tr-TR" sz="32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tr-TR" sz="3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645454"/>
                <a:ext cx="5544616" cy="53748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2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6470</TotalTime>
  <Words>4476</Words>
  <Application>Microsoft Office PowerPoint</Application>
  <PresentationFormat>Ekran Gösterisi (4:3)</PresentationFormat>
  <Paragraphs>679</Paragraphs>
  <Slides>117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117</vt:i4>
      </vt:variant>
    </vt:vector>
  </HeadingPairs>
  <TitlesOfParts>
    <vt:vector size="118" baseType="lpstr">
      <vt:lpstr>Tema1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AÇIK ÖĞRETİM SINAVLARINDA  ÇIKMIŞ  LİMİT SORULARI</vt:lpstr>
      <vt:lpstr>PowerPoint Sunusu</vt:lpstr>
      <vt:lpstr>SORU 2:</vt:lpstr>
      <vt:lpstr>SORU 3:</vt:lpstr>
      <vt:lpstr>SORU 4: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 II</dc:title>
  <dc:subject>Limit</dc:subject>
  <dc:creator>Yusuf Şubaş</dc:creator>
  <cp:lastModifiedBy>PERFECT XP PC1</cp:lastModifiedBy>
  <cp:revision>243</cp:revision>
  <cp:lastPrinted>2012-03-02T15:03:33Z</cp:lastPrinted>
  <dcterms:modified xsi:type="dcterms:W3CDTF">2014-03-05T12:08:02Z</dcterms:modified>
</cp:coreProperties>
</file>